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9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1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72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966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65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303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95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71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130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11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972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268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68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310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1D580-6502-42BB-9727-31AD639A3825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6EB55-7B47-4F45-B09D-3F8AEC1A09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10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6632"/>
            <a:ext cx="8640960" cy="5184576"/>
          </a:xfrm>
        </p:spPr>
        <p:txBody>
          <a:bodyPr>
            <a:normAutofit/>
          </a:bodyPr>
          <a:lstStyle/>
          <a:p>
            <a:r>
              <a:rPr lang="ru-RU" sz="1600" dirty="0"/>
              <a:t>ГОСУДАРСТВЕННОЕ АВТОНОМНОЕ ПРОФЕССИОНАЛЬНОЕ ОБРАЗОВАТЕЛЬНОЕ УЧРЕЖДЕНИЕ КАЛУЖСКОЙ ОБЛАСТИ «МЕДИЦИНСКИЙ ТЕХНИКУМ»</a:t>
            </a:r>
            <a:r>
              <a:rPr lang="ru-RU" sz="6000" dirty="0"/>
              <a:t/>
            </a:r>
            <a:br>
              <a:rPr lang="ru-RU" sz="6000" dirty="0"/>
            </a:br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 </a:t>
            </a:r>
            <a:r>
              <a:rPr lang="ru-RU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мая – всемирный день отказа от курения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5875040"/>
            <a:ext cx="2264296" cy="982960"/>
          </a:xfrm>
        </p:spPr>
        <p:txBody>
          <a:bodyPr>
            <a:noAutofit/>
          </a:bodyPr>
          <a:lstStyle/>
          <a:p>
            <a:r>
              <a:rPr lang="ru-RU" sz="1000" dirty="0" smtClean="0"/>
              <a:t>Выполнила студентка 39 СД</a:t>
            </a:r>
          </a:p>
          <a:p>
            <a:r>
              <a:rPr lang="ru-RU" sz="1000" dirty="0" smtClean="0"/>
              <a:t>Клёнц Марина</a:t>
            </a:r>
          </a:p>
          <a:p>
            <a:r>
              <a:rPr lang="ru-RU" sz="1000" dirty="0" smtClean="0"/>
              <a:t>Г. Обнинск</a:t>
            </a:r>
          </a:p>
          <a:p>
            <a:r>
              <a:rPr lang="ru-RU" sz="1000" dirty="0" smtClean="0"/>
              <a:t>2021 год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720659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причины первых попыток закурить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504056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Что-то </a:t>
            </a:r>
            <a:r>
              <a:rPr lang="ru-RU" dirty="0"/>
              <a:t>новенькое, обычный интерес;</a:t>
            </a:r>
          </a:p>
          <a:p>
            <a:r>
              <a:rPr lang="ru-RU" dirty="0"/>
              <a:t>Пропаганда ложной философии жизни, вредящей здоровью, типа такой – «бери от жизни все», «в жизни надо попробовать все», «живи на полную </a:t>
            </a:r>
            <a:r>
              <a:rPr lang="ru-RU" dirty="0" smtClean="0"/>
              <a:t>катушку</a:t>
            </a:r>
            <a:endParaRPr lang="ru-RU" dirty="0"/>
          </a:p>
          <a:p>
            <a:r>
              <a:rPr lang="ru-RU" dirty="0"/>
              <a:t>Желание быть не хуже других, подражание, неверное представление о «крутости», красоте, моде среди молодежи;</a:t>
            </a:r>
          </a:p>
          <a:p>
            <a:r>
              <a:rPr lang="ru-RU" dirty="0"/>
              <a:t>Желание ощутить себя взрослым и/или самостоятельным;</a:t>
            </a:r>
          </a:p>
          <a:p>
            <a:r>
              <a:rPr lang="ru-RU" dirty="0"/>
              <a:t>Курение у девушек часто связано с желанием понравится парням, привернуть к себе внимание других людей или же вызовом гендерного равенства, что женский пол не слабее мужского;</a:t>
            </a:r>
          </a:p>
          <a:p>
            <a:r>
              <a:rPr lang="ru-RU" dirty="0"/>
              <a:t>Отсутствие понимания последствий курения;</a:t>
            </a:r>
          </a:p>
          <a:p>
            <a:r>
              <a:rPr lang="ru-RU" dirty="0"/>
              <a:t>Сильная самоуверенность человека, что он может контролировать все в этом мире, и даже курить только когда ему захочется;</a:t>
            </a:r>
          </a:p>
          <a:p>
            <a:r>
              <a:rPr lang="ru-RU" dirty="0"/>
              <a:t>Генетическая </a:t>
            </a:r>
            <a:r>
              <a:rPr lang="ru-RU" dirty="0" smtClean="0"/>
              <a:t>предрасположенность;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266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84976" cy="9409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 отказаться от курения?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784976" cy="44548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Медикаментозная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терапия </a:t>
            </a: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1400" b="1" dirty="0" smtClean="0"/>
              <a:t>Среди </a:t>
            </a:r>
            <a:r>
              <a:rPr lang="ru-RU" sz="1400" b="1" dirty="0"/>
              <a:t>таких препаратов популярны:</a:t>
            </a:r>
            <a:endParaRPr lang="ru-RU" sz="1400" dirty="0"/>
          </a:p>
          <a:p>
            <a:r>
              <a:rPr lang="ru-RU" sz="1400" b="1" dirty="0" err="1"/>
              <a:t>Варениклин</a:t>
            </a:r>
            <a:r>
              <a:rPr lang="ru-RU" sz="1400" b="1" dirty="0"/>
              <a:t> </a:t>
            </a:r>
            <a:r>
              <a:rPr lang="ru-RU" sz="1400" dirty="0"/>
              <a:t> – это вещество связывается с нейронными никотиновыми </a:t>
            </a:r>
            <a:r>
              <a:rPr lang="ru-RU" sz="1400" dirty="0" err="1"/>
              <a:t>ацетилхолиновыми</a:t>
            </a:r>
            <a:r>
              <a:rPr lang="ru-RU" sz="1400" dirty="0"/>
              <a:t> </a:t>
            </a:r>
            <a:r>
              <a:rPr lang="ru-RU" sz="1400" dirty="0" smtClean="0"/>
              <a:t>рецепторами, </a:t>
            </a:r>
            <a:r>
              <a:rPr lang="ru-RU" sz="1400" dirty="0"/>
              <a:t>участвующими в процессе получения удовольствия от </a:t>
            </a:r>
            <a:r>
              <a:rPr lang="ru-RU" sz="1400" dirty="0" smtClean="0"/>
              <a:t>курения.</a:t>
            </a:r>
            <a:endParaRPr lang="ru-RU" sz="1400" dirty="0"/>
          </a:p>
          <a:p>
            <a:r>
              <a:rPr lang="ru-RU" sz="1400" b="1" dirty="0" err="1"/>
              <a:t>Цитизин</a:t>
            </a:r>
            <a:r>
              <a:rPr lang="ru-RU" sz="1400" b="1" dirty="0"/>
              <a:t> </a:t>
            </a:r>
            <a:r>
              <a:rPr lang="ru-RU" sz="1400" dirty="0"/>
              <a:t> – еще один агонист никотиновых рецепторов, схожий с </a:t>
            </a:r>
            <a:r>
              <a:rPr lang="ru-RU" sz="1400" dirty="0" err="1"/>
              <a:t>варениклином</a:t>
            </a:r>
            <a:r>
              <a:rPr lang="ru-RU" sz="1400" dirty="0"/>
              <a:t>, который за счет возбуждающего влияния на ганглии вегетативной нервной системы и надпочечники снижает тягу к выкуриванию сигареты. Выпускается в виде таблеток и пластырей</a:t>
            </a:r>
            <a:r>
              <a:rPr lang="ru-RU" sz="1400" dirty="0" smtClean="0"/>
              <a:t>.</a:t>
            </a:r>
          </a:p>
          <a:p>
            <a:pPr marL="0" indent="0" algn="ctr"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рекомендации по лечению никотиновой зависимости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/>
              <a:t>Держитесь подальше от людей и мест нахождения курильщика. Избегайте пассивного курения.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/>
              <a:t>Кушайте больше пищу, богатую на витамины и микро- макроэлементы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/>
              <a:t>Выстирайте шторы и прочие предметы интерьера, которые могут издавать запах табака.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/>
              <a:t>Выпивайте ежедневно 6-8 стаканов чистой питьевой воды, которая поможет быстрее вывести из организма токсины сигаретного дыма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65104"/>
            <a:ext cx="1815666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122" y="4886325"/>
            <a:ext cx="29718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06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6693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Психологические способы бросить курить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Осознайте все последствия курения. Помните, даже если Вы молоды, проблем со здоровьем нет, это не означает что через год или два нарушения не появятся.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Теперь сделайте твердое решение отказаться от сигарет. Решение должно сопровождаться четкими шагами.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Выбросьте из своего дома все курительные принадлежности – сигареты, пустые пачки из-под сигарет, любимую зажигалку для </a:t>
            </a:r>
            <a:r>
              <a:rPr lang="ru-RU" sz="1600" dirty="0" err="1" smtClean="0"/>
              <a:t>подкуривания</a:t>
            </a:r>
            <a:r>
              <a:rPr lang="ru-RU" sz="1600" dirty="0" smtClean="0"/>
              <a:t>, пепельницу, изображения сигарет.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Обратите внимание на те ситуации, при которых Вам хочется закурить. Обычно это стресс. Чтобы избавиться от никотиновой зависимости избегайте стрессов до того момента, пока не пропадет желание затянуться.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Сделайте замену выкуривания сигареты в ответ на стрессовую ситуацию на другое действие, от которого Вы сможете получить положительные эмоции, забыть о сигарете.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Если Ваши мысли о сигаретах появляются в период покоя, когда нечем заняться, придумайте себе интересное занятие, хобби, которое увлечет Ваше мысли от сигарет к себе. 2.6. Подсчитайте количество выкуренных сигарет и их стоимость – за месяц, за 1 год, за 10 лет. 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Переключите свои желания на достижения какой-либо важной цели, например, приведение своего тела в хорошее подкачанное состояние. 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Посмотрите мотивирующие видео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326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3816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лучше не делать для лечения никотиновой зависимости</a:t>
            </a:r>
          </a:p>
          <a:p>
            <a:pPr marL="0" indent="0">
              <a:buNone/>
            </a:pPr>
            <a:r>
              <a:rPr lang="ru-RU" sz="1600" dirty="0"/>
              <a:t>1. Использовать средства, в которых содержатся малые дозы никотина – никотиновые пластыри, жвачки, спреи и прочие.</a:t>
            </a:r>
          </a:p>
          <a:p>
            <a:pPr marL="0" indent="0">
              <a:buNone/>
            </a:pPr>
            <a:r>
              <a:rPr lang="ru-RU" sz="1600" dirty="0" smtClean="0"/>
              <a:t>2</a:t>
            </a:r>
            <a:r>
              <a:rPr lang="ru-RU" sz="1600" dirty="0"/>
              <a:t>. Обращаться к </a:t>
            </a:r>
            <a:r>
              <a:rPr lang="ru-RU" sz="1600" dirty="0" err="1"/>
              <a:t>ворожкам</a:t>
            </a:r>
            <a:r>
              <a:rPr lang="ru-RU" sz="1600" dirty="0"/>
              <a:t> и прочим представителям оккультного мира.</a:t>
            </a:r>
          </a:p>
          <a:p>
            <a:pPr marL="0" indent="0">
              <a:buNone/>
            </a:pPr>
            <a:r>
              <a:rPr lang="ru-RU" sz="1600" dirty="0" smtClean="0"/>
              <a:t>3</a:t>
            </a:r>
            <a:r>
              <a:rPr lang="ru-RU" sz="1600" dirty="0"/>
              <a:t>. Использовать кодирование от курения</a:t>
            </a:r>
          </a:p>
          <a:p>
            <a:pPr marL="0" indent="0">
              <a:buNone/>
            </a:pPr>
            <a:r>
              <a:rPr lang="ru-RU" sz="1600" dirty="0"/>
              <a:t>Суть лечения заключается во внедрении в подсознание человека под воздействием гипноза установки не курить. При этом, желание и тяга к пагубной привычке остаются, а останавливает только страх. В большинстве случаев подобная деятельность приводит к срыву человека и расстройству его психики, депрессивным состояниям, из-за чего курильщику может потребоваться реальная психологическая помощь.</a:t>
            </a:r>
          </a:p>
          <a:p>
            <a:pPr marL="0" indent="0">
              <a:buNone/>
            </a:pPr>
            <a:r>
              <a:rPr lang="ru-RU" sz="1600" dirty="0"/>
              <a:t>4. Использовать кальян</a:t>
            </a:r>
          </a:p>
          <a:p>
            <a:pPr marL="0" indent="0">
              <a:buNone/>
            </a:pPr>
            <a:r>
              <a:rPr lang="ru-RU" sz="1600" dirty="0" smtClean="0"/>
              <a:t>5</a:t>
            </a:r>
            <a:r>
              <a:rPr lang="ru-RU" sz="1600" dirty="0"/>
              <a:t>. Электронные сигареты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4484914" cy="29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283" y="3789040"/>
            <a:ext cx="4112334" cy="274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71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70609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курения включает в себя соблюдение 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следующих рекомендаций: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3168352"/>
          </a:xfrm>
        </p:spPr>
        <p:txBody>
          <a:bodyPr>
            <a:noAutofit/>
          </a:bodyPr>
          <a:lstStyle/>
          <a:p>
            <a:r>
              <a:rPr lang="ru-RU" sz="1600" dirty="0" smtClean="0"/>
              <a:t>Избегать </a:t>
            </a:r>
            <a:r>
              <a:rPr lang="ru-RU" sz="1600" dirty="0"/>
              <a:t>мест собрания курильщиков;</a:t>
            </a:r>
          </a:p>
          <a:p>
            <a:r>
              <a:rPr lang="ru-RU" sz="1600" dirty="0"/>
              <a:t>Провести с </a:t>
            </a:r>
            <a:r>
              <a:rPr lang="ru-RU" sz="1600" dirty="0" smtClean="0"/>
              <a:t>детьми (и не только) </a:t>
            </a:r>
            <a:r>
              <a:rPr lang="ru-RU" sz="1600" dirty="0"/>
              <a:t>серьезный разговор по поводу опасности курения с реальными </a:t>
            </a:r>
            <a:r>
              <a:rPr lang="ru-RU" sz="1600" dirty="0" smtClean="0"/>
              <a:t>примерами</a:t>
            </a:r>
          </a:p>
          <a:p>
            <a:r>
              <a:rPr lang="ru-RU" sz="1600" dirty="0" smtClean="0"/>
              <a:t>Понять ценность </a:t>
            </a:r>
            <a:r>
              <a:rPr lang="ru-RU" sz="1600" dirty="0"/>
              <a:t>человеческого здоровья – покажите пример успешных людей в различных сферах, чтоб ребенок поймал себе мотивацию достигать чего-то действительно </a:t>
            </a:r>
            <a:r>
              <a:rPr lang="ru-RU" sz="1600" dirty="0" smtClean="0"/>
              <a:t>важного</a:t>
            </a:r>
          </a:p>
          <a:p>
            <a:r>
              <a:rPr lang="ru-RU" sz="1600" dirty="0" smtClean="0"/>
              <a:t>Научитесь </a:t>
            </a:r>
            <a:r>
              <a:rPr lang="ru-RU" sz="1600" dirty="0"/>
              <a:t>преодолевать стрессовые ситуации без помощи курения, алкоголя, компьютерных игр и прочих отвлекающих от насущного вопроса </a:t>
            </a:r>
            <a:r>
              <a:rPr lang="ru-RU" sz="1600" dirty="0" smtClean="0"/>
              <a:t>занятий.</a:t>
            </a:r>
            <a:endParaRPr lang="ru-RU" sz="1600" dirty="0"/>
          </a:p>
          <a:p>
            <a:r>
              <a:rPr lang="ru-RU" sz="1600" dirty="0"/>
              <a:t>Избегайте ссор в семье, научитесь разрешать спорные вопросы путем мирных переговоров.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939" y="4122627"/>
            <a:ext cx="3819895" cy="254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22627"/>
            <a:ext cx="3528392" cy="2593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37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59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856984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Курение</a:t>
            </a:r>
            <a:r>
              <a:rPr lang="ru-RU" dirty="0"/>
              <a:t> – вдыхание дыма, исходящего от тлеющего табака или других препаратов, чаще всего растительной природы с целью насыщения организма никотином и прочими веществами, обладающими </a:t>
            </a:r>
            <a:r>
              <a:rPr lang="ru-RU" dirty="0" err="1"/>
              <a:t>психоактивными</a:t>
            </a:r>
            <a:r>
              <a:rPr lang="ru-RU" dirty="0"/>
              <a:t> свойствами. Дым по дыхательным путям попадает в альвеолы, где, смешиваясь с кровью курильщика попадает в головной мозг, вызывая необходимые для него ощущения.</a:t>
            </a:r>
          </a:p>
        </p:txBody>
      </p:sp>
    </p:spTree>
    <p:extLst>
      <p:ext uri="{BB962C8B-B14F-4D97-AF65-F5344CB8AC3E}">
        <p14:creationId xmlns:p14="http://schemas.microsoft.com/office/powerpoint/2010/main" val="2364913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Курение – мифы и реальность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Миф </a:t>
            </a:r>
            <a:r>
              <a:rPr lang="ru-RU" sz="2000" b="1" dirty="0"/>
              <a:t>1: «Сигареты помогают расслабиться».</a:t>
            </a:r>
            <a:endParaRPr lang="ru-RU" sz="2000" dirty="0"/>
          </a:p>
          <a:p>
            <a:pPr marL="0" indent="0">
              <a:buNone/>
            </a:pPr>
            <a:r>
              <a:rPr lang="ru-RU" sz="2000" i="1" dirty="0"/>
              <a:t>Реальность.</a:t>
            </a:r>
            <a:r>
              <a:rPr lang="ru-RU" sz="2000" dirty="0"/>
              <a:t> Курильщик получает удовольствие от самого процесса курения – от доставания и </a:t>
            </a:r>
            <a:r>
              <a:rPr lang="ru-RU" sz="2000" dirty="0" err="1"/>
              <a:t>закуривания</a:t>
            </a:r>
            <a:r>
              <a:rPr lang="ru-RU" sz="2000" dirty="0"/>
              <a:t> до вдоха и выдоха сигаретного дыма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Миф 2: «Легкие сигареты наносят меньший вред здоровью».</a:t>
            </a:r>
            <a:endParaRPr lang="ru-RU" sz="2000" dirty="0"/>
          </a:p>
          <a:p>
            <a:pPr marL="0" indent="0">
              <a:buNone/>
            </a:pPr>
            <a:r>
              <a:rPr lang="ru-RU" sz="2000" i="1" dirty="0"/>
              <a:t>Реальность.</a:t>
            </a:r>
            <a:r>
              <a:rPr lang="ru-RU" sz="2000" dirty="0"/>
              <a:t> В любых сигаретах присутствует никотин и прочие токсические для организма вещества, которые вызывают привыкание и наносят серьезный вред, даже если этих веществ в несколько раз меньше, чем в обычных сигаретах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Миф 3: «Пассивное курение не несет никакого вреда».</a:t>
            </a:r>
            <a:endParaRPr lang="ru-RU" sz="2000" dirty="0"/>
          </a:p>
          <a:p>
            <a:pPr marL="0" indent="0">
              <a:buNone/>
            </a:pPr>
            <a:r>
              <a:rPr lang="ru-RU" sz="2000" i="1" dirty="0"/>
              <a:t>Реальность.</a:t>
            </a:r>
            <a:r>
              <a:rPr lang="ru-RU" sz="2000" dirty="0"/>
              <a:t> В табачном дыме, даже на расстоянии, присутствуют те же самые вредные вещества, просто в меньшей дозе. Данный миф больше распространяют производители табачных изделий.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203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84976" cy="64807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Миф </a:t>
            </a:r>
            <a:r>
              <a:rPr lang="ru-RU" sz="2000" b="1" dirty="0"/>
              <a:t>4</a:t>
            </a:r>
            <a:r>
              <a:rPr lang="ru-RU" sz="2000" b="1" dirty="0" smtClean="0"/>
              <a:t>: «Курение – это мое личное дело».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i="1" dirty="0" smtClean="0"/>
              <a:t>Реальность.</a:t>
            </a:r>
            <a:r>
              <a:rPr lang="ru-RU" sz="2000" dirty="0" smtClean="0"/>
              <a:t> Это ошибочное мнение, навеянное человечеству табачными корпорациями. Подумайте только, если интерес не прививать и все люди бросят курить, гиганты бизнеса не смогут получать многомиллиардные прибыли. Если сегодня ради несколько тысяч люди идут на преступление, то что говорить о миллиардах?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b="1" dirty="0" smtClean="0"/>
              <a:t>Миф 5: «Существуют безопасные виды курения».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i="1" dirty="0" smtClean="0"/>
              <a:t>Реальность.</a:t>
            </a:r>
            <a:r>
              <a:rPr lang="ru-RU" sz="2000" dirty="0" smtClean="0"/>
              <a:t> Кальян и прочие приспособления, в которых вместо табака используются смеси иных растений также могут иметь в себя ряд веществ, которые при нагревании вызывают негативное воздействие на организм.</a:t>
            </a:r>
          </a:p>
          <a:p>
            <a:pPr marL="0" indent="0">
              <a:buNone/>
            </a:pPr>
            <a:r>
              <a:rPr lang="ru-RU" sz="2000" dirty="0" smtClean="0"/>
              <a:t>По этому поводу есть одна хорошая пословица – «Если бы человек был предназначен для курения, Бог бы его создал с дымоходом на голове».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903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7"/>
            <a:ext cx="8435280" cy="39604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Многие современные курильщики заменили курение классических сигарет на электронные сигареты IQOS, который по заявлению производителей несет меньший вред здоровью человека, поскольку в </a:t>
            </a:r>
            <a:r>
              <a:rPr lang="ru-RU" sz="1800" dirty="0" err="1" smtClean="0"/>
              <a:t>айкосе</a:t>
            </a:r>
            <a:r>
              <a:rPr lang="ru-RU" sz="1800" dirty="0" smtClean="0"/>
              <a:t> табак не горит, а просто нагревается, поэтому количество вредных веществ, выделяемых из табака на 95% меньше, нежели при его тлении. Тем не менее, это не нивелирует весь вред от курения. </a:t>
            </a:r>
          </a:p>
          <a:p>
            <a:pPr marL="0" indent="0">
              <a:buNone/>
            </a:pPr>
            <a:r>
              <a:rPr lang="ru-RU" sz="1800" dirty="0" smtClean="0"/>
              <a:t>Как бы там ни было, курение табака, будь то в виде его тления, или нагревания, способствует развитию множества заболеваний различных органов дыхания, чаще всего онкологического характера, из-за которых ежегодно в мире по данным ВОЗ умирает более 8 миллионов человек, и это только по официальной статистике.</a:t>
            </a:r>
            <a:endParaRPr lang="ru-RU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59088"/>
            <a:ext cx="822960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11488"/>
            <a:ext cx="822960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52245"/>
            <a:ext cx="3816424" cy="286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29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4375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Вред курения выражается в следующем: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Autofit/>
          </a:bodyPr>
          <a:lstStyle/>
          <a:p>
            <a:r>
              <a:rPr lang="ru-RU" sz="1600" dirty="0" smtClean="0"/>
              <a:t>Курение при беременности повышает риск преждевременных родов . Рожденный ребенок курящих мам во многих случаях имеет ряд аномалий (до 50% случаев), среди которых особенно популярны заячья губа, волчья пасть, паховая грыжа, косоглазие, пороки сердца, психические отклонения, заторможенность умственного и физического развития.</a:t>
            </a:r>
          </a:p>
          <a:p>
            <a:r>
              <a:rPr lang="ru-RU" sz="1600" dirty="0" smtClean="0"/>
              <a:t>Пассивное курение младенца может привести к синдрому внезапной смерти.</a:t>
            </a:r>
          </a:p>
          <a:p>
            <a:r>
              <a:rPr lang="ru-RU" sz="1600" dirty="0" smtClean="0"/>
              <a:t>Наличие в табачном дыме оксидов углерода приводит к кислородному голоданию организма, </a:t>
            </a:r>
          </a:p>
          <a:p>
            <a:r>
              <a:rPr lang="ru-RU" sz="1600" dirty="0" smtClean="0"/>
              <a:t>Синильная кислота негативной воздействует на реснички, выстилающих внутренние оболочки бронхиального дерева, из-за чего очистительная функция органов дыхания нарушена</a:t>
            </a:r>
          </a:p>
          <a:p>
            <a:r>
              <a:rPr lang="ru-RU" sz="1600" dirty="0" smtClean="0"/>
              <a:t>Частая заболеваемость различными ОРЗ, особенно пневмонией, </a:t>
            </a:r>
            <a:r>
              <a:rPr lang="ru-RU" sz="1600" dirty="0" err="1" smtClean="0"/>
              <a:t>альвеолитом</a:t>
            </a:r>
            <a:r>
              <a:rPr lang="ru-RU" sz="1600" dirty="0" smtClean="0"/>
              <a:t> и прочими заболеваниями дыхательной системы.</a:t>
            </a:r>
          </a:p>
          <a:p>
            <a:r>
              <a:rPr lang="ru-RU" sz="1600" dirty="0" smtClean="0"/>
              <a:t>Курение среди детей приводит к хроническим заболеваниям органов дыхания.</a:t>
            </a:r>
          </a:p>
          <a:p>
            <a:r>
              <a:rPr lang="ru-RU" sz="1600" dirty="0" smtClean="0"/>
              <a:t>Альдегиды вызывают расстройство в работе нервной системы, вызывают развитие бронхиальной астмы. </a:t>
            </a:r>
          </a:p>
          <a:p>
            <a:r>
              <a:rPr lang="ru-RU" sz="1600" dirty="0" smtClean="0"/>
              <a:t>Никотин вызывает сильное привыкание, зависимость</a:t>
            </a:r>
          </a:p>
        </p:txBody>
      </p:sp>
    </p:spTree>
    <p:extLst>
      <p:ext uri="{BB962C8B-B14F-4D97-AF65-F5344CB8AC3E}">
        <p14:creationId xmlns:p14="http://schemas.microsoft.com/office/powerpoint/2010/main" val="805857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болезни и нарушения вызывает курение?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25658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r>
              <a:rPr lang="ru-RU" sz="4900" dirty="0" smtClean="0"/>
              <a:t>Со стороны дыхательных путей – бронхит, пневмония, трахеит, ларингит, фарингит, тонзиллит, ХОБЛ, эмфизема легких, рак  различной этиологии, хроническая одышка и кашель;</a:t>
            </a:r>
          </a:p>
          <a:p>
            <a:r>
              <a:rPr lang="ru-RU" sz="4900" dirty="0" smtClean="0"/>
              <a:t>Со стороны ротоглотки – гингивит, рак ротовой полости, рак языка, пожелтение зубной эмали, нарушение вкуса, неприятный запах изо рта;</a:t>
            </a:r>
          </a:p>
          <a:p>
            <a:r>
              <a:rPr lang="ru-RU" sz="4900" dirty="0" smtClean="0"/>
              <a:t>Со стороны сердечно-сосудистой системы – тахикардия, инсульт, инфаркт миокарда, артериальная гипертензия;</a:t>
            </a:r>
          </a:p>
          <a:p>
            <a:r>
              <a:rPr lang="ru-RU" sz="4900" dirty="0" smtClean="0"/>
              <a:t>Со стороны желудочно-кишечного тракта – гастрит, рефлюкс, язва желудка, панкреатит, рак желудка, рак печени, рак пищевода, рак кишечника, рак поджелудочной железы;</a:t>
            </a:r>
          </a:p>
          <a:p>
            <a:r>
              <a:rPr lang="ru-RU" sz="4900" dirty="0" smtClean="0"/>
              <a:t>Со стороны психической и нервной системы – ухудшение памяти, головные боли, повышенная сонливость, сильная зависимость, депрессия, нервозность, снижение концентрации внимания;</a:t>
            </a:r>
          </a:p>
          <a:p>
            <a:r>
              <a:rPr lang="ru-RU" sz="4900" dirty="0" smtClean="0"/>
              <a:t>Со стороны мочеполовой системы – импотенция, бесплодие, рак мочевого пузыря, нефрит, рак почек или мочеточников, рак шейки матки;</a:t>
            </a:r>
          </a:p>
          <a:p>
            <a:r>
              <a:rPr lang="ru-RU" sz="4900" dirty="0" smtClean="0"/>
              <a:t>Со стороны органов зрения – катаракта, глаукома, </a:t>
            </a:r>
            <a:r>
              <a:rPr lang="ru-RU" sz="4900" dirty="0" err="1" smtClean="0"/>
              <a:t>офтальмопатии</a:t>
            </a:r>
            <a:r>
              <a:rPr lang="ru-RU" sz="4900" dirty="0" smtClean="0"/>
              <a:t>;</a:t>
            </a:r>
          </a:p>
          <a:p>
            <a:r>
              <a:rPr lang="ru-RU" sz="4900" dirty="0" smtClean="0"/>
              <a:t>Со стороны опорно-двигательного аппарата – остеопороз;</a:t>
            </a:r>
          </a:p>
          <a:p>
            <a:r>
              <a:rPr lang="ru-RU" sz="4900" dirty="0" smtClean="0"/>
              <a:t>Заболевания эндокринной системы;</a:t>
            </a:r>
          </a:p>
          <a:p>
            <a:r>
              <a:rPr lang="ru-RU" sz="4900" dirty="0" smtClean="0"/>
              <a:t>Другое – частые ОРЗ, аллергии, ухудшение здоровья волос и кожи, преждевременное старение.</a:t>
            </a:r>
            <a:endParaRPr lang="ru-RU" sz="4900" dirty="0"/>
          </a:p>
        </p:txBody>
      </p:sp>
    </p:spTree>
    <p:extLst>
      <p:ext uri="{BB962C8B-B14F-4D97-AF65-F5344CB8AC3E}">
        <p14:creationId xmlns:p14="http://schemas.microsoft.com/office/powerpoint/2010/main" val="664670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121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Симптомы отмены курения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784976" cy="367240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Ухудшение концентрации внимания, растерянность;</a:t>
            </a:r>
          </a:p>
          <a:p>
            <a:r>
              <a:rPr lang="ru-RU" sz="2400" dirty="0" smtClean="0"/>
              <a:t>Повышенная раздражительность;</a:t>
            </a:r>
          </a:p>
          <a:p>
            <a:r>
              <a:rPr lang="ru-RU" sz="2400" dirty="0" smtClean="0"/>
              <a:t>Нарушения сна, бессонница;</a:t>
            </a:r>
          </a:p>
          <a:p>
            <a:r>
              <a:rPr lang="ru-RU" sz="2400" dirty="0" smtClean="0"/>
              <a:t>Повышенное чувство голода, постоянное желание кушать;</a:t>
            </a:r>
          </a:p>
          <a:p>
            <a:r>
              <a:rPr lang="ru-RU" sz="2400" dirty="0" smtClean="0"/>
              <a:t>Сильное желание выкурить сигарету с навязчивыми мыслями затянуться.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15693"/>
            <a:ext cx="3699789" cy="2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88165"/>
            <a:ext cx="3511188" cy="2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5676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919</Words>
  <Application>Microsoft Office PowerPoint</Application>
  <PresentationFormat>Экран (4:3)</PresentationFormat>
  <Paragraphs>92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ГОСУДАРСТВЕННОЕ АВТОНОМНОЕ ПРОФЕССИОНАЛЬНОЕ ОБРАЗОВАТЕЛЬНОЕ УЧРЕЖДЕНИЕ КАЛУЖСКОЙ ОБЛАСТИ «МЕДИЦИНСКИЙ ТЕХНИКУМ»  31 мая – всемирный день отказа от курения</vt:lpstr>
      <vt:lpstr>Презентация PowerPoint</vt:lpstr>
      <vt:lpstr>Курение – мифы и реальность</vt:lpstr>
      <vt:lpstr>Презентация PowerPoint</vt:lpstr>
      <vt:lpstr>Презентация PowerPoint</vt:lpstr>
      <vt:lpstr> </vt:lpstr>
      <vt:lpstr>Вред курения выражается в следующем:</vt:lpstr>
      <vt:lpstr>Какие болезни и нарушения вызывает курение?</vt:lpstr>
      <vt:lpstr>Симптомы отмены курения</vt:lpstr>
      <vt:lpstr>причины первых попыток закурить</vt:lpstr>
      <vt:lpstr>Как отказаться от курения?</vt:lpstr>
      <vt:lpstr>Презентация PowerPoint</vt:lpstr>
      <vt:lpstr>Презентация PowerPoint</vt:lpstr>
      <vt:lpstr>Профилактика курения включает в себя соблюдение  следующих рекомендаций: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Клёнц</dc:creator>
  <cp:lastModifiedBy>metodist</cp:lastModifiedBy>
  <cp:revision>8</cp:revision>
  <dcterms:created xsi:type="dcterms:W3CDTF">2021-05-26T15:09:33Z</dcterms:created>
  <dcterms:modified xsi:type="dcterms:W3CDTF">2021-05-27T07:46:04Z</dcterms:modified>
</cp:coreProperties>
</file>