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ru-RU" sz="1600" dirty="0" smtClean="0"/>
              <a:t>Подготовила студентка </a:t>
            </a:r>
            <a:r>
              <a:rPr lang="en-US" sz="1600" dirty="0" smtClean="0"/>
              <a:t>II</a:t>
            </a:r>
            <a:r>
              <a:rPr lang="ru-RU" sz="1600" dirty="0" smtClean="0"/>
              <a:t> курса 29 СД группы: </a:t>
            </a:r>
          </a:p>
          <a:p>
            <a:pPr algn="r"/>
            <a:r>
              <a:rPr lang="ru-RU" sz="1600" dirty="0" smtClean="0"/>
              <a:t>Юдаева Дарья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Негативное влияние сигарет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51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Blip>
                <a:blip r:embed="rId2"/>
              </a:buBlip>
            </a:pPr>
            <a:r>
              <a:rPr lang="ru-RU" dirty="0"/>
              <a:t>Табачные химикаты, вкл. никотин, снижают способность клеток подавлять развитие опухолей. В результате повышается вероятность формирования рака</a:t>
            </a:r>
            <a:r>
              <a:rPr lang="ru-RU" dirty="0" smtClean="0"/>
              <a:t>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 smtClean="0"/>
              <a:t>Мутации</a:t>
            </a:r>
            <a:r>
              <a:rPr lang="ru-RU" dirty="0"/>
              <a:t>, при которых происходит бесконтрольное деление и размножение клеток, приводят к возникновению онкологических опухолей </a:t>
            </a:r>
            <a:endParaRPr lang="ru-RU" dirty="0" smtClean="0"/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Прежде чем возникнет раковая клетка, должно проявиться около шести различных мутаций. </a:t>
            </a:r>
            <a:endParaRPr lang="ru-RU" dirty="0" smtClean="0"/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Если мутация возникает в необходимом для жизни человека гене, а организм не может ликвидировать это повреждение, то образуется раковая клетка</a:t>
            </a:r>
            <a:r>
              <a:rPr lang="ru-RU" dirty="0" smtClean="0"/>
              <a:t>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Обычно раковые клетки возникают в течение длительного срока, но курение ускоряет этот процесс, увеличивая количество мутаций. Курение может быть причиной как минимум 14 различных форм рака</a:t>
            </a:r>
            <a:r>
              <a:rPr lang="ru-RU" dirty="0" smtClean="0"/>
              <a:t>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Хотя у пожилых и ежедневных курильщиков выше риск заболеть раком, важно помнить, что каждая выкуренная сигарета повышает риск заболевания. Всего 15 сигарет достаточно, чтобы вызвать мутацию гена, которая может привести к раку</a:t>
            </a:r>
            <a:r>
              <a:rPr lang="ru-RU" dirty="0" smtClean="0"/>
              <a:t>.</a:t>
            </a:r>
          </a:p>
          <a:p>
            <a:pPr algn="l"/>
            <a:endParaRPr lang="ru-RU" dirty="0" smtClean="0"/>
          </a:p>
          <a:p>
            <a:pPr marL="342900" indent="-342900" algn="l">
              <a:buBlip>
                <a:blip r:embed="rId2"/>
              </a:buBlip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96944" cy="701040"/>
          </a:xfrm>
        </p:spPr>
        <p:txBody>
          <a:bodyPr>
            <a:normAutofit/>
          </a:bodyPr>
          <a:lstStyle/>
          <a:p>
            <a:r>
              <a:rPr lang="ru-RU" dirty="0"/>
              <a:t>Обусловленные курением повреждения клеток и раковые опухоли</a:t>
            </a:r>
          </a:p>
        </p:txBody>
      </p:sp>
    </p:spTree>
    <p:extLst>
      <p:ext uri="{BB962C8B-B14F-4D97-AF65-F5344CB8AC3E}">
        <p14:creationId xmlns:p14="http://schemas.microsoft.com/office/powerpoint/2010/main" val="125601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2348880"/>
            <a:ext cx="8229600" cy="3747120"/>
          </a:xfrm>
        </p:spPr>
        <p:txBody>
          <a:bodyPr>
            <a:normAutofit/>
          </a:bodyPr>
          <a:lstStyle/>
          <a:p>
            <a:pPr marL="342900" indent="-342900" algn="l">
              <a:buBlip>
                <a:blip r:embed="rId2"/>
              </a:buBlip>
            </a:pPr>
            <a:r>
              <a:rPr lang="ru-RU" dirty="0"/>
              <a:t>Поэтому единственный способ профилактики рака – бросить курить. Хотя уже существующие мутации никуда не денутся, заметно снизится риск возникновения новых мутаций, а следовательно и рака</a:t>
            </a:r>
            <a:r>
              <a:rPr lang="ru-RU" dirty="0" smtClean="0"/>
              <a:t>.</a:t>
            </a:r>
            <a:endParaRPr lang="ru-RU" dirty="0"/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Табачные химикаты могут вызвать рак печени, поскольку печень перерабатывает химикаты, попадающие в организм. Рак печени может сопровождаться сильными болями. Рак может распространиться на печень и из легких</a:t>
            </a:r>
            <a:r>
              <a:rPr lang="ru-RU" dirty="0" smtClean="0"/>
              <a:t>.</a:t>
            </a:r>
            <a:endParaRPr lang="ru-RU" dirty="0"/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При отказе от табака снижается риск образования многих и разных опухолей.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52536" y="116632"/>
            <a:ext cx="113184" cy="773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61" y="404664"/>
            <a:ext cx="1886918" cy="18869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67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Blip>
                <a:blip r:embed="rId2"/>
              </a:buBlip>
            </a:pPr>
            <a:r>
              <a:rPr lang="ru-RU" dirty="0"/>
              <a:t>При отказе от никотина заметно улучшается работа мозга, повышается бодрость и способность концентрировать внимание. </a:t>
            </a:r>
            <a:endParaRPr lang="ru-RU" dirty="0" smtClean="0"/>
          </a:p>
          <a:p>
            <a:pPr marL="342900" indent="-342900" algn="l">
              <a:buBlip>
                <a:blip r:embed="rId2"/>
              </a:buBlip>
            </a:pPr>
            <a:r>
              <a:rPr lang="ru-RU" dirty="0" smtClean="0"/>
              <a:t>Также </a:t>
            </a:r>
            <a:r>
              <a:rPr lang="ru-RU" dirty="0"/>
              <a:t>улучшается память, исчезает сонливость и головные боли</a:t>
            </a:r>
            <a:r>
              <a:rPr lang="ru-RU" dirty="0" smtClean="0"/>
              <a:t>.</a:t>
            </a:r>
          </a:p>
          <a:p>
            <a:pPr marL="342900" indent="-342900" algn="l">
              <a:buBlip>
                <a:blip r:embed="rId2"/>
              </a:buBlip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51720" y="975360"/>
            <a:ext cx="4968552" cy="701040"/>
          </a:xfrm>
        </p:spPr>
        <p:txBody>
          <a:bodyPr/>
          <a:lstStyle/>
          <a:p>
            <a:r>
              <a:rPr lang="ru-RU" dirty="0"/>
              <a:t>Влияние курения на психику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73016"/>
            <a:ext cx="5211768" cy="2682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179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l"/>
            <a:r>
              <a:rPr lang="ru-RU" dirty="0"/>
              <a:t>При потреблении табачных изделий много очевидных признаков, ухудшающих внешность</a:t>
            </a:r>
            <a:r>
              <a:rPr lang="ru-RU" dirty="0" smtClean="0"/>
              <a:t>:</a:t>
            </a:r>
            <a:endParaRPr lang="ru-RU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Ваша кожа имеет серый оттенок, морщины появляются гораздо быстрее.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Зубы, ногти и пальцы желтеют.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Дыхание и волосы с одеждой неприятно </a:t>
            </a:r>
            <a:r>
              <a:rPr lang="ru-RU" dirty="0" smtClean="0"/>
              <a:t>пахнут.</a:t>
            </a:r>
          </a:p>
          <a:p>
            <a:pPr algn="l"/>
            <a:r>
              <a:rPr lang="ru-RU" dirty="0"/>
              <a:t>При отказе от курения существенно улучшаются цвет и эластичность кожи. У некурящих пожилых людей в 5 раз меньше морщин чем у тех, кто в течение 25 лет курил по пачке в день.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07704" y="975360"/>
            <a:ext cx="5328592" cy="701040"/>
          </a:xfrm>
        </p:spPr>
        <p:txBody>
          <a:bodyPr/>
          <a:lstStyle/>
          <a:p>
            <a:r>
              <a:rPr lang="ru-RU" dirty="0"/>
              <a:t>Влияние курения на внешность</a:t>
            </a:r>
          </a:p>
        </p:txBody>
      </p:sp>
    </p:spTree>
    <p:extLst>
      <p:ext uri="{BB962C8B-B14F-4D97-AF65-F5344CB8AC3E}">
        <p14:creationId xmlns:p14="http://schemas.microsoft.com/office/powerpoint/2010/main" val="400811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342900" indent="-342900" algn="l">
              <a:buBlip>
                <a:blip r:embed="rId2"/>
              </a:buBlip>
            </a:pPr>
            <a:r>
              <a:rPr lang="ru-RU" dirty="0"/>
              <a:t>Курение во время беременности серьезно угрожает здоровью и матери, и будущего ребенка.</a:t>
            </a:r>
          </a:p>
          <a:p>
            <a:pPr algn="l"/>
            <a:r>
              <a:rPr lang="ru-RU" dirty="0"/>
              <a:t>Курение матери (как активное, так и пассивное) во время беременности увеличивает опасность следующих осложнений</a:t>
            </a:r>
            <a:r>
              <a:rPr lang="ru-RU" dirty="0" smtClean="0"/>
              <a:t>: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Замедление роста зародыша, риск преждевременных родов,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Ребенок рождается с низким весом,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Риск прерывания беременности или тяжелых родов,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Риск синдрома внезапной смерти младенца,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Врожденные нарушения развития у ребенка,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Недостаток грудного молока у матери,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Ребенку требуется врачебная помощь из-за сниженного иммунитета.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975360"/>
            <a:ext cx="6120680" cy="701040"/>
          </a:xfrm>
        </p:spPr>
        <p:txBody>
          <a:bodyPr/>
          <a:lstStyle/>
          <a:p>
            <a:r>
              <a:rPr lang="ru-RU" dirty="0"/>
              <a:t>Влияние курения на беременность</a:t>
            </a:r>
          </a:p>
        </p:txBody>
      </p:sp>
    </p:spTree>
    <p:extLst>
      <p:ext uri="{BB962C8B-B14F-4D97-AF65-F5344CB8AC3E}">
        <p14:creationId xmlns:p14="http://schemas.microsoft.com/office/powerpoint/2010/main" val="146824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1890713"/>
            <a:ext cx="8229600" cy="420528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/>
              <a:t>Положительное влияние начинается сразу после отказа от курения</a:t>
            </a:r>
            <a:r>
              <a:rPr lang="ru-RU" dirty="0" smtClean="0"/>
              <a:t>:</a:t>
            </a:r>
            <a:endParaRPr lang="ru-RU" dirty="0"/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20 минут – нормализуются пульс и кровяное давление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1 час – снижается опасность осложнений во время беременности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8 часов – снижается уровень никотина в крови, улучшается кровоснабжение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1 день – улучшается работа легких, угарный газ (СО) выводится из организма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2 дня – никотин выводится из организма, снижается опасность для роста </a:t>
            </a:r>
            <a:r>
              <a:rPr lang="ru-RU" dirty="0" smtClean="0"/>
              <a:t>не рождённого </a:t>
            </a:r>
            <a:r>
              <a:rPr lang="ru-RU" dirty="0"/>
              <a:t>ребенка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3 дня – растет уровень энергии, дыхание становится легче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1 месяц – прошла никотиновая абстиненция после отказа от курения, дыхание и уровень энергии постоянно улучшаются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6 месяцев – снижается риск нарушений дыхания, астмы, аллергии, отитов и пр. у малыша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1 год – снижается риск того, что ребенок закурит в раннем возрасте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684584" y="332656"/>
            <a:ext cx="113184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1890713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4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80728"/>
            <a:ext cx="6408712" cy="1243965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Спасибо за внимание</a:t>
            </a:r>
            <a:endParaRPr lang="ru-RU" sz="36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08921"/>
            <a:ext cx="4392488" cy="343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97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1916832"/>
            <a:ext cx="8229600" cy="4179168"/>
          </a:xfrm>
        </p:spPr>
        <p:txBody>
          <a:bodyPr/>
          <a:lstStyle/>
          <a:p>
            <a:pPr marL="342900" indent="-342900" algn="l">
              <a:buBlip>
                <a:blip r:embed="rId2"/>
              </a:buBlip>
            </a:pPr>
            <a:r>
              <a:rPr lang="ru-RU" dirty="0"/>
              <a:t>Табачная химия вредит всем органам без исключения. По данным Всемирной Организации Здоровья (ВОЗ) потребление табака связано с возникновением не менее чем 25 заболеваний. Потребление табака считается наиглавнейшей причиной смертности в мире</a:t>
            </a:r>
            <a:r>
              <a:rPr lang="ru-RU" dirty="0" smtClean="0"/>
              <a:t>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Табак обладает </a:t>
            </a:r>
            <a:r>
              <a:rPr lang="ru-RU" dirty="0" err="1"/>
              <a:t>концерогенным</a:t>
            </a:r>
            <a:r>
              <a:rPr lang="ru-RU" dirty="0"/>
              <a:t> действием, вызывая рак не менее чем в 12 различных частях тела: в легких, полости рта, носовой полости, </a:t>
            </a:r>
            <a:r>
              <a:rPr lang="ru-RU" dirty="0" err="1"/>
              <a:t>параназальном</a:t>
            </a:r>
            <a:r>
              <a:rPr lang="ru-RU" dirty="0"/>
              <a:t> синусе, в гортани, в горле, в пищеводе, поджелудочной железе, желудке, печени, почечной лоханке, желчном пузыре. Также табак вызывает миелоидный лейкоз, то есть, рак крови.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792088"/>
          </a:xfrm>
        </p:spPr>
        <p:txBody>
          <a:bodyPr>
            <a:normAutofit/>
          </a:bodyPr>
          <a:lstStyle/>
          <a:p>
            <a:r>
              <a:rPr lang="ru-RU" dirty="0"/>
              <a:t>Табачный дым наносит вред организму разными способами, и человек этого сразу не видит и не замечает.</a:t>
            </a:r>
          </a:p>
        </p:txBody>
      </p:sp>
    </p:spTree>
    <p:extLst>
      <p:ext uri="{BB962C8B-B14F-4D97-AF65-F5344CB8AC3E}">
        <p14:creationId xmlns:p14="http://schemas.microsoft.com/office/powerpoint/2010/main" val="191849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24936" cy="1872208"/>
          </a:xfrm>
        </p:spPr>
        <p:txBody>
          <a:bodyPr>
            <a:normAutofit fontScale="90000"/>
          </a:bodyPr>
          <a:lstStyle/>
          <a:p>
            <a:r>
              <a:rPr lang="ru-RU" b="0" dirty="0"/>
              <a:t>Табак также является фактором риска развития сердечно-сосудистых заболеваний (40% случаев), хронической обструктивной болезни легких (80% случаев), злокачественных опухолей (30% случаев, в </a:t>
            </a:r>
            <a:r>
              <a:rPr lang="ru-RU" b="0" dirty="0" err="1"/>
              <a:t>т.ч</a:t>
            </a:r>
            <a:r>
              <a:rPr lang="ru-RU" b="0" dirty="0"/>
              <a:t>. 90% случаев рака легких).</a:t>
            </a:r>
            <a:br>
              <a:rPr lang="ru-RU" b="0" dirty="0"/>
            </a:br>
            <a:r>
              <a:rPr lang="ru-RU" i="1" u="sng" dirty="0"/>
              <a:t>При воздержании от табака 40% этих болезней можно предотвратить.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13731"/>
            <a:ext cx="3600400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76872"/>
            <a:ext cx="4689988" cy="2033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37112"/>
            <a:ext cx="3142481" cy="1769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310831"/>
            <a:ext cx="2160240" cy="2365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99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 algn="l">
              <a:buBlip>
                <a:blip r:embed="rId2"/>
              </a:buBlip>
            </a:pPr>
            <a:r>
              <a:rPr lang="ru-RU" dirty="0"/>
              <a:t>Дыхательные пути – бронхит, хроническая </a:t>
            </a:r>
            <a:r>
              <a:rPr lang="ru-RU" dirty="0" err="1"/>
              <a:t>обструктивная</a:t>
            </a:r>
            <a:r>
              <a:rPr lang="ru-RU" dirty="0"/>
              <a:t> болезнь легких, рак легких.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Органы кровообращения – повышение давления, ускорение пульса, сужение артерий (гангрена), повреждение внутренней оболочки артерий (инсульт, инфаркт).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Пищеварительные органы – нарушения работы желудка, язвы желудка.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Полость рта – воспаления десен, рак полости рта.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Кожа – быстрое старение, серость и бледность кожи.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Половые органы – бесплодие, импотенция.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Зародыш человека – преждевременные роды, недовес, плохое здоровье.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Психика – зависимость.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Общее здоровье – укорачивает предполагаемый срок жизни.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975360"/>
            <a:ext cx="6984776" cy="701040"/>
          </a:xfrm>
        </p:spPr>
        <p:txBody>
          <a:bodyPr/>
          <a:lstStyle/>
          <a:p>
            <a:r>
              <a:rPr lang="ru-RU" dirty="0"/>
              <a:t>Риски для здоровья при потреблении табака:</a:t>
            </a:r>
          </a:p>
        </p:txBody>
      </p:sp>
    </p:spTree>
    <p:extLst>
      <p:ext uri="{BB962C8B-B14F-4D97-AF65-F5344CB8AC3E}">
        <p14:creationId xmlns:p14="http://schemas.microsoft.com/office/powerpoint/2010/main" val="198087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052" y="3367246"/>
            <a:ext cx="4085897" cy="925850"/>
          </a:xfrm>
        </p:spPr>
        <p:txBody>
          <a:bodyPr/>
          <a:lstStyle/>
          <a:p>
            <a:r>
              <a:rPr lang="ru-RU" dirty="0" smtClean="0"/>
              <a:t>Изменения в организме человека, с того момента как вы начали курить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8542" y="4365104"/>
            <a:ext cx="4106917" cy="116567"/>
          </a:xfrm>
        </p:spPr>
        <p:txBody>
          <a:bodyPr>
            <a:normAutofit fontScale="3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7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1916832"/>
            <a:ext cx="8229600" cy="4536504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Blip>
                <a:blip r:embed="rId2"/>
              </a:buBlip>
            </a:pPr>
            <a:r>
              <a:rPr lang="ru-RU" dirty="0"/>
              <a:t>Десны курильщика раздражены и болят</a:t>
            </a:r>
            <a:r>
              <a:rPr lang="ru-RU" dirty="0" smtClean="0"/>
              <a:t>.</a:t>
            </a:r>
            <a:endParaRPr lang="ru-RU" dirty="0"/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Заболевания десен, вызванные потреблением табака – воспаление десен, воспаление тканей вокруг зубного корня и бактериальный налет, могут привести к</a:t>
            </a:r>
            <a:r>
              <a:rPr lang="ru-RU" dirty="0" smtClean="0"/>
              <a:t>:</a:t>
            </a:r>
            <a:endParaRPr lang="ru-RU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dirty="0"/>
              <a:t>опуханию и болезненности десен,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dirty="0"/>
              <a:t>кровоточивости,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dirty="0"/>
              <a:t>отхождению десен от основания зуба,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dirty="0"/>
              <a:t>разрушению и выпадению зубов, вкусовой чувствительности.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Потребление табака повышает риск рака полости рта</a:t>
            </a:r>
            <a:r>
              <a:rPr lang="ru-RU" dirty="0" smtClean="0"/>
              <a:t>.</a:t>
            </a:r>
            <a:endParaRPr lang="ru-RU" dirty="0"/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Рак полости рта возникает на губах, языке или внутренней стороне щек (предраковое состояние). Рак губ и рак языка – агрессивные и быстро развивающиеся формы рака. Также рак может возникнуть в горле, глотке, на миндалинах. 90% этих случаев рака напрямую связаны с потреблением табака</a:t>
            </a:r>
            <a:r>
              <a:rPr lang="ru-RU" dirty="0" smtClean="0"/>
              <a:t>.</a:t>
            </a:r>
            <a:endParaRPr lang="ru-RU" dirty="0"/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При отказе от курения уменьшается зубной налет. Также снижается риск заболеть раком полости рта.</a:t>
            </a:r>
            <a:endParaRPr lang="ru-RU" dirty="0" smtClean="0"/>
          </a:p>
          <a:p>
            <a:pPr marL="342900" indent="-342900" algn="l">
              <a:buBlip>
                <a:blip r:embed="rId2"/>
              </a:buBlip>
            </a:pPr>
            <a:endParaRPr lang="ru-RU" dirty="0"/>
          </a:p>
          <a:p>
            <a:pPr marL="342900" indent="-342900" algn="l">
              <a:buBlip>
                <a:blip r:embed="rId2"/>
              </a:buBlip>
            </a:pPr>
            <a:endParaRPr lang="ru-RU" dirty="0" smtClean="0"/>
          </a:p>
          <a:p>
            <a:pPr marL="342900" indent="-342900" algn="l">
              <a:buBlip>
                <a:blip r:embed="rId2"/>
              </a:buBlip>
            </a:pPr>
            <a:endParaRPr lang="ru-RU" dirty="0"/>
          </a:p>
          <a:p>
            <a:pPr marL="342900" indent="-342900" algn="l">
              <a:buBlip>
                <a:blip r:embed="rId2"/>
              </a:buBlip>
            </a:pPr>
            <a:endParaRPr lang="ru-RU" dirty="0" smtClean="0"/>
          </a:p>
          <a:p>
            <a:pPr marL="342900" indent="-342900" algn="l">
              <a:buBlip>
                <a:blip r:embed="rId2"/>
              </a:buBlip>
            </a:pPr>
            <a:endParaRPr lang="ru-RU" dirty="0"/>
          </a:p>
          <a:p>
            <a:pPr marL="342900" indent="-342900" algn="l">
              <a:buBlip>
                <a:blip r:embed="rId2"/>
              </a:buBlip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975360"/>
            <a:ext cx="6192688" cy="701040"/>
          </a:xfrm>
        </p:spPr>
        <p:txBody>
          <a:bodyPr/>
          <a:lstStyle/>
          <a:p>
            <a:r>
              <a:rPr lang="ru-RU" dirty="0"/>
              <a:t>Влияние курения на ротовую полость</a:t>
            </a:r>
          </a:p>
        </p:txBody>
      </p:sp>
    </p:spTree>
    <p:extLst>
      <p:ext uri="{BB962C8B-B14F-4D97-AF65-F5344CB8AC3E}">
        <p14:creationId xmlns:p14="http://schemas.microsoft.com/office/powerpoint/2010/main" val="406567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1772816"/>
            <a:ext cx="8229600" cy="4323184"/>
          </a:xfrm>
        </p:spPr>
        <p:txBody>
          <a:bodyPr/>
          <a:lstStyle/>
          <a:p>
            <a:pPr marL="342900" indent="-342900" algn="l">
              <a:buBlip>
                <a:blip r:embed="rId2"/>
              </a:buBlip>
            </a:pPr>
            <a:r>
              <a:rPr lang="ru-RU" dirty="0"/>
              <a:t>Для курильщика риск заболеть сердечно-сосудистой болезнью в 2–4 раза выше, чем для некурящего человека. Заболевания </a:t>
            </a:r>
            <a:r>
              <a:rPr lang="ru-RU" dirty="0" smtClean="0"/>
              <a:t>сердечно-сосудистой </a:t>
            </a:r>
            <a:r>
              <a:rPr lang="ru-RU" dirty="0"/>
              <a:t>системы являются главной причиной смерти во всем мире</a:t>
            </a:r>
            <a:r>
              <a:rPr lang="ru-RU" dirty="0" smtClean="0"/>
              <a:t>.</a:t>
            </a:r>
            <a:endParaRPr lang="ru-RU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Потребление табака может привести к инфаркту и инсульту.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ru-RU" dirty="0"/>
              <a:t>Курение вызывает нарушения периферийного кровоснабжения в конечностях. Появляются болезненные спазмы, онемение, мурашки и чувство усталости в ногах. Недостаток кровоснабжения увеличивает риск инфекций, вызывает гангрену и необходимость ампутации конечности.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836712"/>
            <a:ext cx="7920880" cy="648072"/>
          </a:xfrm>
        </p:spPr>
        <p:txBody>
          <a:bodyPr/>
          <a:lstStyle/>
          <a:p>
            <a:r>
              <a:rPr lang="ru-RU" dirty="0"/>
              <a:t>Влияние курения на сердце и кровообращение</a:t>
            </a:r>
          </a:p>
        </p:txBody>
      </p:sp>
    </p:spTree>
    <p:extLst>
      <p:ext uri="{BB962C8B-B14F-4D97-AF65-F5344CB8AC3E}">
        <p14:creationId xmlns:p14="http://schemas.microsoft.com/office/powerpoint/2010/main" val="75228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1844824"/>
            <a:ext cx="8229600" cy="4251176"/>
          </a:xfrm>
        </p:spPr>
        <p:txBody>
          <a:bodyPr>
            <a:normAutofit lnSpcReduction="10000"/>
          </a:bodyPr>
          <a:lstStyle/>
          <a:p>
            <a:pPr marL="342900" indent="-342900" algn="l">
              <a:buBlip>
                <a:blip r:embed="rId2"/>
              </a:buBlip>
            </a:pPr>
            <a:r>
              <a:rPr lang="ru-RU" dirty="0"/>
              <a:t>Химические вещества, содержащиеся в табачном дыме, вызывают хронические легочные заболевания.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Содержащиеся в табачном дыме вещества раздражают дыхательные пути, снижают эластичность легочной ткани, разрушают стенки легочных альвеол.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Возникает хроническая одышка, кашель.</a:t>
            </a:r>
          </a:p>
          <a:p>
            <a:pPr marL="342900" indent="-342900" algn="l">
              <a:buBlip>
                <a:blip r:embed="rId2"/>
              </a:buBlip>
            </a:pPr>
            <a:r>
              <a:rPr lang="ru-RU" dirty="0"/>
              <a:t>90% случаев рака легких связано с потреблением табака, содержащиеся в табаке канцерогены и смола приводят к образованию рака и способствуют его развитию. В начале болезни рак легких протекает скрыто. Когда проявляются такие симптомы, как кашель с кровью, затрудненное дыхание, то возможно, что рак уже распространился и на другие органы, особенно в кости, печень и мозг.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908720"/>
            <a:ext cx="6480720" cy="701040"/>
          </a:xfrm>
        </p:spPr>
        <p:txBody>
          <a:bodyPr/>
          <a:lstStyle/>
          <a:p>
            <a:r>
              <a:rPr lang="ru-RU" dirty="0"/>
              <a:t>Влияние курения на дыхательные пути</a:t>
            </a:r>
          </a:p>
        </p:txBody>
      </p:sp>
    </p:spTree>
    <p:extLst>
      <p:ext uri="{BB962C8B-B14F-4D97-AF65-F5344CB8AC3E}">
        <p14:creationId xmlns:p14="http://schemas.microsoft.com/office/powerpoint/2010/main" val="324320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632848" cy="2021592"/>
          </a:xfrm>
        </p:spPr>
        <p:txBody>
          <a:bodyPr>
            <a:normAutofit fontScale="90000"/>
          </a:bodyPr>
          <a:lstStyle/>
          <a:p>
            <a:r>
              <a:rPr lang="ru-RU" dirty="0"/>
              <a:t>Уже через несколько дней после бросания курить улучшается дыхание, а обоняние и вкус обостряются. Через несколько месяцев пропадает и кашель курильщика. Заметно снижается риск различных легочных заболеваний. Тут не стоит забывать, что работа легких улучшается не только при отказе от обычных сигарет, но и при отказе от всех остальных курительных табачных изделий, включая кальян или </a:t>
            </a:r>
            <a:r>
              <a:rPr lang="ru-RU" dirty="0" smtClean="0"/>
              <a:t>сигары.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24919"/>
            <a:ext cx="7310656" cy="3762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5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85</TotalTime>
  <Words>1203</Words>
  <Application>Microsoft Office PowerPoint</Application>
  <PresentationFormat>Экран (4:3)</PresentationFormat>
  <Paragraphs>85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BlackTie</vt:lpstr>
      <vt:lpstr>Негативное влияние сигарет</vt:lpstr>
      <vt:lpstr>Табачный дым наносит вред организму разными способами, и человек этого сразу не видит и не замечает.</vt:lpstr>
      <vt:lpstr>Табак также является фактором риска развития сердечно-сосудистых заболеваний (40% случаев), хронической обструктивной болезни легких (80% случаев), злокачественных опухолей (30% случаев, в т.ч. 90% случаев рака легких). При воздержании от табака 40% этих болезней можно предотвратить.</vt:lpstr>
      <vt:lpstr>Риски для здоровья при потреблении табака:</vt:lpstr>
      <vt:lpstr>Изменения в организме человека, с того момента как вы начали курить</vt:lpstr>
      <vt:lpstr>Влияние курения на ротовую полость</vt:lpstr>
      <vt:lpstr>Влияние курения на сердце и кровообращение</vt:lpstr>
      <vt:lpstr>Влияние курения на дыхательные пути</vt:lpstr>
      <vt:lpstr>Уже через несколько дней после бросания курить улучшается дыхание, а обоняние и вкус обостряются. Через несколько месяцев пропадает и кашель курильщика. Заметно снижается риск различных легочных заболеваний. Тут не стоит забывать, что работа легких улучшается не только при отказе от обычных сигарет, но и при отказе от всех остальных курительных табачных изделий, включая кальян или сигары.</vt:lpstr>
      <vt:lpstr>Обусловленные курением повреждения клеток и раковые опухоли</vt:lpstr>
      <vt:lpstr>.</vt:lpstr>
      <vt:lpstr>Влияние курения на психику</vt:lpstr>
      <vt:lpstr>Влияние курения на внешность</vt:lpstr>
      <vt:lpstr>Влияние курения на беременность</vt:lpstr>
      <vt:lpstr>.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Негативное влияние сигарет</dc:title>
  <dc:creator>Konstantin</dc:creator>
  <cp:lastModifiedBy>Konstantin</cp:lastModifiedBy>
  <cp:revision>5</cp:revision>
  <dcterms:created xsi:type="dcterms:W3CDTF">2020-02-09T16:18:15Z</dcterms:created>
  <dcterms:modified xsi:type="dcterms:W3CDTF">2020-02-11T15:58:52Z</dcterms:modified>
</cp:coreProperties>
</file>