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44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55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9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7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8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52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2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683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31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25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30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42D4-021D-4BB2-88BC-0603C84B680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25675-ECCF-41FD-B7B5-FD4D424A1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3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1;&#1087;&#1088;&#1072;&#1074;&#1083;&#1077;&#1085;&#1080;&#1077;-&#1079;&#1076;&#1088;&#1072;&#1074;&#1086;&#1086;&#1093;&#1088;&#1072;&#1085;&#1077;&#1085;&#1080;&#1077;&#1084;.&#1088;&#1092;/publ/okhrana_truda/uslovija_truda_i_zdorove_medicinskikh_rabotnikov/9-1-0-700" TargetMode="External"/><Relationship Id="rId2" Type="http://schemas.openxmlformats.org/officeDocument/2006/relationships/hyperlink" Target="http://&#1091;&#1087;&#1088;&#1072;&#1074;&#1083;&#1077;&#1085;&#1080;&#1077;-&#1079;&#1076;&#1088;&#1072;&#1074;&#1086;&#1086;&#1093;&#1088;&#1072;&#1085;&#1077;&#1085;&#1080;&#1077;&#1084;.&#1088;&#1092;/publ/okhrana_truda/profilaktika_professionalnogo_zarazhenija_medicinskikh_rabotnikov_vich_infekciej/9-1-0-70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estdoc.ru/medicina/test-s-otvetami-na-temu-spid-i-vich.html" TargetMode="External"/><Relationship Id="rId5" Type="http://schemas.openxmlformats.org/officeDocument/2006/relationships/hyperlink" Target="https://www.medicina.ru/patsientam/zabolevanija/vich/" TargetMode="External"/><Relationship Id="rId4" Type="http://schemas.openxmlformats.org/officeDocument/2006/relationships/hyperlink" Target="https://ru.wikipedia.org/wiki/%D0%92%D0%98%D0%A7-%D0%B8%D0%BD%D1%84%D0%B5%D0%BA%D1%86%D0%B8%D1%8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712968" cy="511256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Калужский области «Медицинский техникум»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Профессиональный травматизм медицинских работников при оказании помощи ВИЧ-инфицированным пациентам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5867369"/>
            <a:ext cx="2984376" cy="101034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Выполнила студентка</a:t>
            </a:r>
          </a:p>
          <a:p>
            <a:r>
              <a:rPr lang="ru-RU" sz="1600" dirty="0" smtClean="0"/>
              <a:t>39 </a:t>
            </a:r>
            <a:r>
              <a:rPr lang="ru-RU" sz="1600" dirty="0" smtClean="0"/>
              <a:t>СД</a:t>
            </a:r>
          </a:p>
          <a:p>
            <a:r>
              <a:rPr lang="ru-RU" sz="1600" dirty="0" smtClean="0"/>
              <a:t>Марина К.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5575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" r="-1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192688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Тест по 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Возбудителями СПИДа являются вирусы семьи:</a:t>
            </a:r>
          </a:p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флавивирусов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 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Ретровирусов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пикорнавирусы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Источником инфекции СПИДа являются:</a:t>
            </a:r>
          </a:p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ВИЧ-инфицированный на стадии бессимптомного носительства</a:t>
            </a:r>
          </a:p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Больной в стадии пре-СПИД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ВИЧ-инфицированный на стадии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генерализованной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лимфаденопатии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Все ответы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верны</a:t>
            </a:r>
          </a:p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.Методы лабораторного подтверждения диагноза ВИЧ / СПИДа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А. бактериологический 	Б. серологический  		С. Биологическая проба 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Д. Иммунологический 	Е. Все перечисленные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В каких биологических жидкостях ВИЧ больше всего?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A. в крови 	 Б. сперме 	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Слюне 		Д. потовых выделениях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Как передается ВИЧ?(выберите верные)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A. контактно-бытовым путём</a:t>
            </a:r>
          </a:p>
          <a:p>
            <a:pPr marL="0" indent="0" fontAlgn="base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при половом контакте 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В. парентеральным путем 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трансплацентарно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fontAlgn="base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Д.при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родах</a:t>
            </a:r>
          </a:p>
          <a:p>
            <a:pPr marL="0" indent="0" fontAlgn="base">
              <a:buNone/>
            </a:pPr>
            <a:endParaRPr lang="ru-RU" sz="1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725144"/>
            <a:ext cx="4824536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139952" y="4762703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Ответы</a:t>
            </a:r>
          </a:p>
          <a:p>
            <a:pPr algn="ctr" fontAlgn="base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1.Б	2.В	3.Б</a:t>
            </a:r>
          </a:p>
          <a:p>
            <a:pPr algn="ctr" fontAlgn="base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</a:t>
            </a:r>
          </a:p>
          <a:p>
            <a:pPr algn="ctr" fontAlgn="base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4.А, Б 	5.Б, В, Г, Д</a:t>
            </a:r>
            <a:endParaRPr lang="ru-RU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284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6858000"/>
          </a:xfrm>
        </p:spPr>
        <p:txBody>
          <a:bodyPr>
            <a:noAutofit/>
          </a:bodyPr>
          <a:lstStyle/>
          <a:p>
            <a:r>
              <a:rPr lang="ru-RU" sz="13800" dirty="0" smtClean="0"/>
              <a:t>Спасибо за внимание</a:t>
            </a:r>
            <a:endParaRPr lang="ru-RU" sz="13800" dirty="0"/>
          </a:p>
        </p:txBody>
      </p:sp>
    </p:spTree>
    <p:extLst>
      <p:ext uri="{BB962C8B-B14F-4D97-AF65-F5344CB8AC3E}">
        <p14:creationId xmlns:p14="http://schemas.microsoft.com/office/powerpoint/2010/main" val="35133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0691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hlinkClick r:id="rId2"/>
              </a:rPr>
              <a:t>http://xn----7sbbahcmgafaski8a2afibqaixke4dxd.xn--p1ai/publ/okhrana_truda/profilaktika_professionalnogo_zarazhenija_medicinskikh_rabotnikov_vich_infekciej/9-1-0-701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http://xn----7sbbahcmgafaski8a2afibqaixke4dxd.xn--p1ai/publ/okhrana_truda/uslovija_truda_i_zdorove_medicinskikh_rabotnikov/9-1-0-700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https://ru.wikipedia.org/wiki/%D0%92%D0%98%D0%A7-%D0%B8%D0%BD%D1%84%D0%B5%D0%BA%D1%86%D0%B8%D1%8F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https://www.medicina.ru/patsientam/zabolevanija/vich/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http://testdoc.ru/medicina/test-s-otvetami-na-temu-spid-i-vich.html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36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Производственный (профессиональный) травматизм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Производственный (профессиональный) травматизм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 это травмы, полученные работниками на производстве и вызванные, как правило, несоблюдением требований охраны труда</a:t>
            </a:r>
          </a:p>
        </p:txBody>
      </p:sp>
    </p:spTree>
    <p:extLst>
      <p:ext uri="{BB962C8B-B14F-4D97-AF65-F5344CB8AC3E}">
        <p14:creationId xmlns:p14="http://schemas.microsoft.com/office/powerpoint/2010/main" val="308877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472"/>
            <a:ext cx="8229600" cy="94096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Причины: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42484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Организационные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связанные с недостатками в организации и содержании рабочего места, применением неправильных приемов работы, недостаточный надзор за работой и соблюдением правил техники безопасности, допуск к работе неподготовленных рабочих; плохая организация трудового процесса, отсутствие или неисправность индивидуальных защитных приспособлений.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Санитарно-гигиенические: отсутствие специальной одежды и обуви или их дефекты; неправильное освещение рабочих мест; чрезмерно высокая или низкая температура воздуха в рабочих помещениях; производственная пыль, недостаточная вентиляция, захламленность и загрязненность производственной территории.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Личного характера: заболевание или утомление рабочего; недостаточная квалификация; неудовлетворительные бытовые условия; алкогольное опьянение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581128"/>
            <a:ext cx="3197591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62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редные и опасные факторы производственной среды и трудового процесса: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853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биологический фактор (опасность профессионального заражения туберкулезом, </a:t>
            </a:r>
            <a:r>
              <a:rPr lang="ru-RU" i="1" u="sng" dirty="0" err="1" smtClean="0">
                <a:latin typeface="Times New Roman" pitchFamily="18" charset="0"/>
                <a:cs typeface="Times New Roman" pitchFamily="18" charset="0"/>
              </a:rPr>
              <a:t>гемотрансмиссивными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 инфекциями, включая гепатиты В, С и ВИЧ-инфекцию, респираторными вирусными инфекциями и т.д.);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 химический фактор (воздействие вредных и опасных химических веществ);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физические факторы (ионизирующие и неионизирующие излучения, аэрозоли преимущественно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фиброгенного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действия, микроклимат);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напряженность и тяжесть трудового процесса (эмоциональные и физические перегрузки, приводящие к развитию патологических процессов)</a:t>
            </a:r>
          </a:p>
        </p:txBody>
      </p:sp>
    </p:spTree>
    <p:extLst>
      <p:ext uri="{BB962C8B-B14F-4D97-AF65-F5344CB8AC3E}">
        <p14:creationId xmlns:p14="http://schemas.microsoft.com/office/powerpoint/2010/main" val="21484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ВИЧ-инфекция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ВИЧ-инфе́кция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медленно прогрессирующее заболевание, вызываемое вирусом иммунодефицита человека. Вирус поражает клетки иммунной системы, , в результате чего работа иммунной системы угнетается, развивается СПИД, организм больного теряет возможность защищаться от инфекций и опухолей, возникают оппортунистические заболевания, которые не характерны для людей с нормальным иммунным статусом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Пути передачи: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Незащищённый половой контакт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Парентерально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Трансплацентарно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Симптомы: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Боль, увеличение шейных лимфоузлов,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могут проявиться разные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высыпания. Позднее – усталость и утомляемость, частые простудные заболевания, снижение веса, расстройства стула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0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акторы риска заражения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5256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ВИЧ-статус пациента и стадию заболевания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прием пациентом антиретровирусной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терапии;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наличие у пациента устойчивых к лечению штаммов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ВИЧ;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степень контаминации заразным материалом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травмы полым инструментом, где может быть большее количество зараженного материала, риск заражения повышается;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-степень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нарушения целостности кожных покровов и слизистых оболочек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травмировании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медработника;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своевременная обработка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раневой поверхности;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своевременное проведение медработнику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химиопрофилактики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заражения ВИЧ антиретровирусными препаратами.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1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408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Алгоритм действия медицинских работников при аварийных ситуациях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616530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случае пореза или укола - немедленно снять перчатки, вымыть руки с мылом под проточной водой, обработать руки 70% спиртом, смазать ранку 5% спиртовым раствором йода.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При попадании крови или других биологических жидкостей на кожные покровы это место обработать 70% спиртом, обмыть водой с мылом и повторно обработать 70% спиртом.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При попадании крови и других биологических жидкостей пациента на слизистую глаз, носа и рта: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ротовую полость промыть большим количеством воды и прополоскать 70% раствором этилового спирта,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слизистую оболочку носа и глаз обильно промыть водой (не тереть).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При попадании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биологических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жидкостей пациента на халат, одежду снять рабочую одежду и погрузить в дезинфицирующий раствор или в бикс (бак)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автоклавирования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5. Сообщать о каждом аварийном случае руководителю подразделения, его заместителю или вышестоящему руководителю.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6. Если травма привела к временной нетрудоспособности медицинского работника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 составить акт о несчастном случае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производстве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зарегистрировать обстоятельства аварийной ситуации в «Журнале регистрации несчастных случаев на производстве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7. Если в результате травмы медицинский работник не нуждается в выдаче листа нетрудоспособности, то факт и обстоятельства травмы фиксируются в «Журнале учета аварийных ситуаций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В течении 72 часов принять антиретровирусные препараты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Сдать тест на 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922114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рофилактика профессионального заражения ВИЧ-инфекцией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85392"/>
            <a:ext cx="9036496" cy="547260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При оказании медицинской помощи каждый пациент должен рассматриваться как потенциально инфицированный ВИЧ.</a:t>
            </a:r>
          </a:p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2. Во время выполнения манипуляций, предполагающих контакт с биологическими жидкостями, медицинский работник обязан использовать индивидуальные средства защиты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3. Подразделения хирургического профиля, в том числе приемные отделения, процедурные кабинеты и др., должны иметь аварийные аптечки.</a:t>
            </a:r>
          </a:p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4. Все медицинские манипуляции необходимо производить в медицинских перчатках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Перчатки надевают на тщательно вымытые руки.</a:t>
            </a:r>
          </a:p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5. Медицинские работники, имеющие на руках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поражения кожи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на время заболевания отстраняются от работы с пациентами, проведения манипуляций и контакта с предметами для ухода. При необходимости выполнения работы все повреждения (порезы, травмы) тщательно заклеивают лейкопластырем и надевают перчатки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29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Снятые перчатки повторно не используются. После снятия перчаток проводится гигиеническая обработка рук.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Для мытья инструментов необходимо использовать прочные технические перчатки.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Инструмент перед мойкой предварительно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дезенфицируется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При выполнении медицинских манипуляций, во время которых может произойти разбрызгивание крови и других биологических жидкостей, персонал должен быть одет в одноразовые фартуки. Слизистые глаз, носа защищаются специальными экранами, при их отсутствии используются очки.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 Выполнение всех инъекций должно осуществляться только в процедурном кабинете, за исключением манипуляций у лежачих больных и больных, находящихся в отделении реанимации.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 Необходимо соблюдать правила обращения с иглами и острыми предметами</a:t>
            </a:r>
          </a:p>
          <a:p>
            <a:endParaRPr lang="ru-RU" dirty="0" smtClean="0"/>
          </a:p>
          <a:p>
            <a:pPr marL="0" indent="0" fontAlgn="base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90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761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Государственное автономное профессиональное образовательное учреждение Калужский области «Медицинский техникум»  Профессиональный травматизм медицинских работников при оказании помощи ВИЧ-инфицированным пациентам</vt:lpstr>
      <vt:lpstr>Производственный (профессиональный) травматизм</vt:lpstr>
      <vt:lpstr>Причины:</vt:lpstr>
      <vt:lpstr>Вредные и опасные факторы производственной среды и трудового процесса:</vt:lpstr>
      <vt:lpstr>ВИЧ-инфекция</vt:lpstr>
      <vt:lpstr>Факторы риска заражения</vt:lpstr>
      <vt:lpstr>Алгоритм действия медицинских работников при аварийных ситуациях</vt:lpstr>
      <vt:lpstr>Профилактика профессионального заражения ВИЧ-инфекцией</vt:lpstr>
      <vt:lpstr>Презентация PowerPoint</vt:lpstr>
      <vt:lpstr>Тест по ВИЧ</vt:lpstr>
      <vt:lpstr>Спасибо за внимание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Профессиональный травматизм медицинских работников при оказании помощи ВИЧ-инфицированным пациентам</dc:title>
  <dc:creator>Марина Клёнц</dc:creator>
  <cp:lastModifiedBy>metodist</cp:lastModifiedBy>
  <cp:revision>10</cp:revision>
  <dcterms:created xsi:type="dcterms:W3CDTF">2021-05-20T18:35:15Z</dcterms:created>
  <dcterms:modified xsi:type="dcterms:W3CDTF">2021-05-21T11:21:01Z</dcterms:modified>
</cp:coreProperties>
</file>