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47"/>
  </p:notesMasterIdLst>
  <p:sldIdLst>
    <p:sldId id="256" r:id="rId2"/>
    <p:sldId id="307" r:id="rId3"/>
    <p:sldId id="326" r:id="rId4"/>
    <p:sldId id="324" r:id="rId5"/>
    <p:sldId id="325" r:id="rId6"/>
    <p:sldId id="327" r:id="rId7"/>
    <p:sldId id="328" r:id="rId8"/>
    <p:sldId id="331" r:id="rId9"/>
    <p:sldId id="329" r:id="rId10"/>
    <p:sldId id="373" r:id="rId11"/>
    <p:sldId id="336" r:id="rId12"/>
    <p:sldId id="337" r:id="rId13"/>
    <p:sldId id="338" r:id="rId14"/>
    <p:sldId id="339" r:id="rId15"/>
    <p:sldId id="340" r:id="rId16"/>
    <p:sldId id="341" r:id="rId17"/>
    <p:sldId id="342" r:id="rId18"/>
    <p:sldId id="343" r:id="rId19"/>
    <p:sldId id="334" r:id="rId20"/>
    <p:sldId id="333" r:id="rId21"/>
    <p:sldId id="344" r:id="rId22"/>
    <p:sldId id="350" r:id="rId23"/>
    <p:sldId id="351" r:id="rId24"/>
    <p:sldId id="349" r:id="rId25"/>
    <p:sldId id="371" r:id="rId26"/>
    <p:sldId id="353" r:id="rId27"/>
    <p:sldId id="359" r:id="rId28"/>
    <p:sldId id="355" r:id="rId29"/>
    <p:sldId id="358" r:id="rId30"/>
    <p:sldId id="360" r:id="rId31"/>
    <p:sldId id="363" r:id="rId32"/>
    <p:sldId id="361" r:id="rId33"/>
    <p:sldId id="362" r:id="rId34"/>
    <p:sldId id="364" r:id="rId35"/>
    <p:sldId id="365" r:id="rId36"/>
    <p:sldId id="368" r:id="rId37"/>
    <p:sldId id="367" r:id="rId38"/>
    <p:sldId id="369" r:id="rId39"/>
    <p:sldId id="370" r:id="rId40"/>
    <p:sldId id="366" r:id="rId41"/>
    <p:sldId id="374" r:id="rId42"/>
    <p:sldId id="375" r:id="rId43"/>
    <p:sldId id="376" r:id="rId44"/>
    <p:sldId id="377" r:id="rId45"/>
    <p:sldId id="372" r:id="rId4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FF00"/>
    <a:srgbClr val="99CCFF"/>
    <a:srgbClr val="FF9933"/>
    <a:srgbClr val="FF6600"/>
    <a:srgbClr val="996600"/>
    <a:srgbClr val="C9C400"/>
    <a:srgbClr val="C94B29"/>
    <a:srgbClr val="666699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74" autoAdjust="0"/>
    <p:restoredTop sz="93011" autoAdjust="0"/>
  </p:normalViewPr>
  <p:slideViewPr>
    <p:cSldViewPr>
      <p:cViewPr>
        <p:scale>
          <a:sx n="70" d="100"/>
          <a:sy n="70" d="100"/>
        </p:scale>
        <p:origin x="-1488" y="-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0F222-6B0D-4369-B847-87E664EDA4DA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99694-36C8-441C-A238-6973787B8A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073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49DD267-7D9A-4AA8-94C3-9FEE25DD9A4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8DA3445-F27A-43F9-9598-DDE5E77D4630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7801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7802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7B4B9896-DA46-47E3-998F-4FE845FF49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52EF6-74E4-4912-8DEA-7A1C7CC9D2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8D8DD-31F0-41F7-A694-E88F1D1E61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23237-A2ED-43BB-902E-0231492434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3BD612-05A8-48D6-81D9-B8246491FE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4A7015-9392-4B03-A6C6-F4EA55E4B5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CB538-D67D-4F4A-9143-58C029DAF1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80C97-58CF-490B-A617-773D01C5A4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4E940-6DB4-48DD-AD9C-5963326F1E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19B3E-AA6E-4411-8B51-673F1E65B6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6E43A-259B-4DC9-824D-943B3C85B8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26628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29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30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31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32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33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34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35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36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37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38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39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40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3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26642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43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44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45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46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47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48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49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50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51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52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53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54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55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56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57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58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59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60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61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62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63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64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65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66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67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68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69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70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71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72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73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74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75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76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77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78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79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80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81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82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83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84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85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86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87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88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89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90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91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92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93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94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95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96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97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98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699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00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01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02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03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04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05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06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07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08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09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10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11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12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13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14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15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16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17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18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19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20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21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22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23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24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25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26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27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28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29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30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31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32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33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34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35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36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37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38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39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40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41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42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43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44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45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46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47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48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49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50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51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52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53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54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55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56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57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58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59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60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61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62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63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64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65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66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67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68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69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70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71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72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73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74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75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776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6777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6778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779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780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9DBE5745-5B01-470A-AB0D-8E5312C0DE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6781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dic.academic.ru/pictures/enc_geo/z011.jpg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5.jpeg"/><Relationship Id="rId4" Type="http://schemas.openxmlformats.org/officeDocument/2006/relationships/image" Target="../media/image67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0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live-co.com/upload/3203_1237142843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png"/><Relationship Id="rId9" Type="http://schemas.openxmlformats.org/officeDocument/2006/relationships/image" Target="../media/image15.jpeg"/><Relationship Id="rId1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100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04800" y="1600200"/>
            <a:ext cx="8540750" cy="3733800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b="1" dirty="0" smtClean="0">
                <a:ln w="17780" cmpd="sng">
                  <a:solidFill>
                    <a:srgbClr val="FF66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</a:rPr>
              <a:t>Правила поведения в условиях </a:t>
            </a:r>
            <a:r>
              <a:rPr lang="ru-RU" sz="5400" b="1" smtClean="0">
                <a:ln w="17780" cmpd="sng">
                  <a:solidFill>
                    <a:srgbClr val="FF66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</a:rPr>
              <a:t>чрезвычайных </a:t>
            </a:r>
            <a:r>
              <a:rPr lang="ru-RU" sz="5400" b="1" smtClean="0">
                <a:ln w="17780" cmpd="sng">
                  <a:solidFill>
                    <a:srgbClr val="FF66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</a:rPr>
              <a:t>ситуаций</a:t>
            </a:r>
            <a:endParaRPr lang="ru-RU" sz="5400" b="1" dirty="0" smtClean="0">
              <a:ln w="17780" cmpd="sng">
                <a:solidFill>
                  <a:srgbClr val="FF6600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54075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Основные причины возникновения пожара в быту</a:t>
            </a:r>
            <a:b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170" name="Picture 2" descr="C:\Users\1\Pictures\5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05000"/>
            <a:ext cx="4987636" cy="4267200"/>
          </a:xfrm>
          <a:prstGeom prst="rect">
            <a:avLst/>
          </a:prstGeom>
          <a:noFill/>
        </p:spPr>
      </p:pic>
      <p:pic>
        <p:nvPicPr>
          <p:cNvPr id="7171" name="Picture 3" descr="C:\Users\1\Pictures\7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1447800"/>
            <a:ext cx="3637344" cy="50518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381000" y="5638800"/>
            <a:ext cx="83518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Непотушенные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спички, окурки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6146" name="Picture 2" descr="C:\Users\1\Pictures\0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762000"/>
            <a:ext cx="3533775" cy="3533775"/>
          </a:xfrm>
          <a:prstGeom prst="rect">
            <a:avLst/>
          </a:prstGeom>
          <a:noFill/>
        </p:spPr>
      </p:pic>
      <p:pic>
        <p:nvPicPr>
          <p:cNvPr id="6148" name="Picture 4" descr="C:\Users\1\Pictures\04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609600"/>
            <a:ext cx="2895600" cy="409754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-457200" y="5029200"/>
            <a:ext cx="84963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Небрежность при хранении легковоспламеняющихся материалов </a:t>
            </a:r>
          </a:p>
        </p:txBody>
      </p:sp>
      <p:pic>
        <p:nvPicPr>
          <p:cNvPr id="5122" name="Picture 2" descr="C:\Users\1\Pictures\1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2057400"/>
            <a:ext cx="2914650" cy="2914650"/>
          </a:xfrm>
          <a:prstGeom prst="rect">
            <a:avLst/>
          </a:prstGeom>
          <a:noFill/>
        </p:spPr>
      </p:pic>
      <p:pic>
        <p:nvPicPr>
          <p:cNvPr id="2" name="Picture 4" descr="C:\Users\1\Pictures\17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3276600"/>
            <a:ext cx="1295399" cy="2971798"/>
          </a:xfrm>
          <a:prstGeom prst="rect">
            <a:avLst/>
          </a:prstGeom>
          <a:noFill/>
        </p:spPr>
      </p:pic>
      <p:pic>
        <p:nvPicPr>
          <p:cNvPr id="5125" name="Picture 5" descr="C:\Users\1\Pictures\2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400" y="152400"/>
            <a:ext cx="3398654" cy="2560320"/>
          </a:xfrm>
          <a:prstGeom prst="rect">
            <a:avLst/>
          </a:prstGeom>
          <a:noFill/>
        </p:spPr>
      </p:pic>
      <p:pic>
        <p:nvPicPr>
          <p:cNvPr id="5126" name="Picture 6" descr="C:\Users\1\Pictures\3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685800"/>
            <a:ext cx="3367768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430212" y="4648200"/>
            <a:ext cx="871378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Использование металлических печей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    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 отвечающих правилам пожарной безопасности,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оставление 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печи без присмотра </a:t>
            </a:r>
          </a:p>
        </p:txBody>
      </p:sp>
      <p:pic>
        <p:nvPicPr>
          <p:cNvPr id="6148" name="Picture 6" descr="7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228600"/>
            <a:ext cx="411480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81000" y="5257800"/>
            <a:ext cx="835183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Нарушение правил пользования электрическими приборами </a:t>
            </a:r>
          </a:p>
        </p:txBody>
      </p:sp>
      <p:pic>
        <p:nvPicPr>
          <p:cNvPr id="7172" name="Picture 6" descr="fin09b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7407" y="1295401"/>
            <a:ext cx="4160132" cy="332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7" descr="12217587930956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1295400"/>
            <a:ext cx="3738738" cy="329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304800" y="5410200"/>
            <a:ext cx="835183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Включение нескольких бытовых приборов в одну розетку </a:t>
            </a:r>
          </a:p>
        </p:txBody>
      </p:sp>
      <p:pic>
        <p:nvPicPr>
          <p:cNvPr id="8196" name="Picture 6" descr="2_418203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81000"/>
            <a:ext cx="22860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7" descr="5699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2667000"/>
            <a:ext cx="2376487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8" descr="zik_en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1800" y="609600"/>
            <a:ext cx="1981200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9" descr="lg_32lg6000_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0" y="2209800"/>
            <a:ext cx="2546350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250825" y="4868863"/>
            <a:ext cx="8640763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Короткое замыкание, возникающее вследствие соединения двух проводников без изоляции </a:t>
            </a:r>
          </a:p>
        </p:txBody>
      </p:sp>
      <p:pic>
        <p:nvPicPr>
          <p:cNvPr id="9220" name="Picture 6" descr="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228600"/>
            <a:ext cx="4214813" cy="4566047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179388" y="5373688"/>
            <a:ext cx="87852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Неисправность бытовых газовых приборов </a:t>
            </a:r>
          </a:p>
        </p:txBody>
      </p:sp>
      <p:pic>
        <p:nvPicPr>
          <p:cNvPr id="10244" name="Picture 6" descr="26476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533400"/>
            <a:ext cx="6172200" cy="4629650"/>
          </a:xfrm>
          <a:prstGeom prst="rect">
            <a:avLst/>
          </a:prstGeom>
          <a:noFill/>
          <a:ln w="76200">
            <a:solidFill>
              <a:srgbClr val="CCFFFF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250825" y="5373688"/>
            <a:ext cx="8424863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Шалости детей: игра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 спичками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электроприборами и др. </a:t>
            </a:r>
          </a:p>
        </p:txBody>
      </p:sp>
      <p:pic>
        <p:nvPicPr>
          <p:cNvPr id="11268" name="Picture 7" descr="spichk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457200"/>
            <a:ext cx="4876800" cy="4963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0" y="260351"/>
            <a:ext cx="8820150" cy="50165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ru-RU" b="1" dirty="0" smtClean="0">
                <a:solidFill>
                  <a:srgbClr val="FF3300"/>
                </a:solidFill>
              </a:rPr>
              <a:t>Треугольник огня</a:t>
            </a:r>
          </a:p>
        </p:txBody>
      </p:sp>
      <p:pic>
        <p:nvPicPr>
          <p:cNvPr id="5123" name="Picture 1028" descr="{B29954FA-C2E2-49AE-954B-1AD3AA52DFD4}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914400"/>
            <a:ext cx="7924800" cy="5765678"/>
          </a:xfrm>
          <a:prstGeom prst="rect">
            <a:avLst/>
          </a:prstGeom>
          <a:noFill/>
          <a:ln w="76200">
            <a:solidFill>
              <a:srgbClr val="008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50825" y="115888"/>
            <a:ext cx="8893175" cy="89255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Palatino Linotype" pitchFamily="18" charset="0"/>
              </a:rPr>
              <a:t>Чрезвычайная ситуация (ЧС)</a:t>
            </a:r>
            <a:r>
              <a:rPr lang="ru-RU" sz="2400" b="1" dirty="0">
                <a:solidFill>
                  <a:srgbClr val="FFFFFF"/>
                </a:solidFill>
                <a:latin typeface="Palatino Linotype" pitchFamily="18" charset="0"/>
              </a:rPr>
              <a:t> - это обстановка на определенной территории, сложившаяся в результате </a:t>
            </a:r>
            <a:endParaRPr lang="ru-RU" sz="2400" b="1" dirty="0">
              <a:latin typeface="Palatino Linotype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9750" y="1341438"/>
            <a:ext cx="2087563" cy="79216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</a:rPr>
              <a:t>аварии,</a:t>
            </a:r>
            <a:r>
              <a:rPr lang="ru-RU" dirty="0">
                <a:solidFill>
                  <a:prstClr val="white"/>
                </a:solidFill>
              </a:rPr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9750" y="2349500"/>
            <a:ext cx="2087563" cy="792163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</a:rPr>
              <a:t>опасного природного явления,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39750" y="3321050"/>
            <a:ext cx="2087563" cy="792163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</a:rPr>
              <a:t>катастрофы,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46100" y="4329113"/>
            <a:ext cx="2087563" cy="79216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</a:rPr>
              <a:t>стихийного или иного бедствия, </a:t>
            </a:r>
          </a:p>
        </p:txBody>
      </p:sp>
      <p:sp>
        <p:nvSpPr>
          <p:cNvPr id="15" name="Выноска со стрелкой вправо 14"/>
          <p:cNvSpPr/>
          <p:nvPr/>
        </p:nvSpPr>
        <p:spPr>
          <a:xfrm>
            <a:off x="2651125" y="1341438"/>
            <a:ext cx="3505200" cy="3779837"/>
          </a:xfrm>
          <a:prstGeom prst="right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996600"/>
                </a:solidFill>
              </a:rPr>
              <a:t>Могут повлечь или повлекли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324600" y="1219200"/>
            <a:ext cx="2519362" cy="792162"/>
          </a:xfrm>
          <a:prstGeom prst="rec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человеческие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жертвы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324600" y="2209800"/>
            <a:ext cx="2519363" cy="792162"/>
          </a:xfrm>
          <a:prstGeom prst="rec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ущерб здоровью людей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324600" y="3200400"/>
            <a:ext cx="2520950" cy="931862"/>
          </a:xfrm>
          <a:prstGeom prst="rec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ущерб окружающей природной среде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324600" y="4343400"/>
            <a:ext cx="2520950" cy="942975"/>
          </a:xfrm>
          <a:prstGeom prst="rec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значительные материальные потери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324600" y="5486400"/>
            <a:ext cx="2520950" cy="1154112"/>
          </a:xfrm>
          <a:prstGeom prst="rec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нарушение условий жизнедеятельности людей.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875" y="5345113"/>
            <a:ext cx="1817688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0325" y="5345113"/>
            <a:ext cx="1708150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7075" y="5345113"/>
            <a:ext cx="1474788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250825" y="885825"/>
            <a:ext cx="0" cy="3838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10" idx="1"/>
          </p:cNvCxnSpPr>
          <p:nvPr/>
        </p:nvCxnSpPr>
        <p:spPr>
          <a:xfrm flipH="1">
            <a:off x="250825" y="1736725"/>
            <a:ext cx="2889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1" idx="1"/>
          </p:cNvCxnSpPr>
          <p:nvPr/>
        </p:nvCxnSpPr>
        <p:spPr>
          <a:xfrm flipH="1">
            <a:off x="250825" y="2744788"/>
            <a:ext cx="2889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8" name="Прямая соединительная линия 2047"/>
          <p:cNvCxnSpPr>
            <a:stCxn id="12" idx="1"/>
          </p:cNvCxnSpPr>
          <p:nvPr/>
        </p:nvCxnSpPr>
        <p:spPr>
          <a:xfrm flipH="1">
            <a:off x="250825" y="3716338"/>
            <a:ext cx="2889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4" name="Прямая соединительная линия 2053"/>
          <p:cNvCxnSpPr>
            <a:stCxn id="13" idx="1"/>
          </p:cNvCxnSpPr>
          <p:nvPr/>
        </p:nvCxnSpPr>
        <p:spPr>
          <a:xfrm flipH="1">
            <a:off x="250825" y="4724400"/>
            <a:ext cx="2952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625" y="1600200"/>
            <a:ext cx="8540750" cy="5029200"/>
          </a:xfrm>
        </p:spPr>
        <p:txBody>
          <a:bodyPr rtlCol="0">
            <a:normAutofit fontScale="77500" lnSpcReduction="20000"/>
          </a:bodyPr>
          <a:lstStyle/>
          <a:p>
            <a:pPr marL="742950" indent="-742950"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993300"/>
                </a:solidFill>
              </a:rPr>
              <a:t>Воздействие токсических продуктов горения.</a:t>
            </a:r>
          </a:p>
          <a:p>
            <a:pPr marL="742950" indent="-742950"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993300"/>
                </a:solidFill>
              </a:rPr>
              <a:t>Пониженная концентрация кислорода в зоне пожара.</a:t>
            </a:r>
          </a:p>
          <a:p>
            <a:pPr marL="742950" indent="-742950"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993300"/>
                </a:solidFill>
              </a:rPr>
              <a:t>Высокая температура окружающей среды.</a:t>
            </a:r>
          </a:p>
          <a:p>
            <a:pPr marL="742950" indent="-742950"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993300"/>
                </a:solidFill>
              </a:rPr>
              <a:t>Открытый огонь.</a:t>
            </a:r>
          </a:p>
          <a:p>
            <a:pPr marL="742950" indent="-742950"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993300"/>
                </a:solidFill>
              </a:rPr>
              <a:t>Потеря видимости вследствие задымления.</a:t>
            </a:r>
          </a:p>
          <a:p>
            <a:pPr marL="742950" indent="-742950"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993300"/>
                </a:solidFill>
              </a:rPr>
              <a:t>Психологическое воздействие.</a:t>
            </a:r>
          </a:p>
          <a:p>
            <a:pPr marL="514350" indent="-514350" eaLnBrk="1" fontAlgn="auto" hangingPunct="1">
              <a:spcAft>
                <a:spcPts val="0"/>
              </a:spcAft>
              <a:defRPr/>
            </a:pPr>
            <a:endParaRPr lang="ru-RU" dirty="0">
              <a:solidFill>
                <a:srgbClr val="9933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90000"/>
            </a:schemeClr>
          </a:solidFill>
          <a:ln w="57150">
            <a:solidFill>
              <a:srgbClr val="92D050"/>
            </a:solidFill>
          </a:ln>
        </p:spPr>
        <p:txBody>
          <a:bodyPr/>
          <a:lstStyle/>
          <a:p>
            <a:r>
              <a:rPr lang="ru-RU" sz="3200" b="1" dirty="0" smtClean="0">
                <a:solidFill>
                  <a:srgbClr val="FF3300"/>
                </a:solidFill>
              </a:rPr>
              <a:t>ПОРАЖАЮЩИЕ ФАКТОРЫ ПОЖАРОВ</a:t>
            </a:r>
            <a:endParaRPr lang="ru-RU" sz="32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228600"/>
            <a:ext cx="8820150" cy="762000"/>
          </a:xfrm>
        </p:spPr>
        <p:txBody>
          <a:bodyPr/>
          <a:lstStyle/>
          <a:p>
            <a:pPr marL="609600" indent="-609600" eaLnBrk="1" hangingPunct="1"/>
            <a:r>
              <a:rPr lang="ru-RU" b="1" dirty="0" smtClean="0">
                <a:solidFill>
                  <a:srgbClr val="FF3300"/>
                </a:solidFill>
              </a:rPr>
              <a:t>Средства пожаротушения</a:t>
            </a:r>
            <a:endParaRPr lang="ru-RU" dirty="0" smtClean="0">
              <a:solidFill>
                <a:srgbClr val="FF3300"/>
              </a:solidFill>
            </a:endParaRPr>
          </a:p>
        </p:txBody>
      </p:sp>
      <p:pic>
        <p:nvPicPr>
          <p:cNvPr id="15363" name="Picture 3" descr="{301B2F0E-B15E-40CF-AD98-D0E983F88C78}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990600"/>
            <a:ext cx="7620000" cy="5715000"/>
          </a:xfrm>
          <a:prstGeom prst="rect">
            <a:avLst/>
          </a:prstGeom>
          <a:noFill/>
          <a:ln w="76200">
            <a:solidFill>
              <a:srgbClr val="008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57166"/>
            <a:ext cx="8610600" cy="857256"/>
          </a:xfrm>
          <a:solidFill>
            <a:schemeClr val="tx2">
              <a:lumMod val="90000"/>
            </a:schemeClr>
          </a:solidFill>
          <a:ln w="76200">
            <a:solidFill>
              <a:schemeClr val="tx1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txBody>
          <a:bodyPr>
            <a:normAutofit fontScale="90000"/>
          </a:bodyPr>
          <a:lstStyle/>
          <a:p>
            <a:r>
              <a:rPr lang="ru-RU" sz="3200" dirty="0" smtClean="0">
                <a:ln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  <a:solidFill>
                  <a:srgbClr val="FF0000"/>
                </a:solidFill>
              </a:rPr>
              <a:t>Средства тушения пожара в ГБОУ СОШ № 1226</a:t>
            </a:r>
            <a:endParaRPr lang="ru-RU" sz="3200" dirty="0"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371600"/>
            <a:ext cx="8534400" cy="5286412"/>
          </a:xfrm>
          <a:solidFill>
            <a:schemeClr val="accent3">
              <a:lumMod val="60000"/>
              <a:lumOff val="40000"/>
            </a:schemeClr>
          </a:solidFill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Внутренний пожарный водопровод</a:t>
            </a:r>
            <a:r>
              <a:rPr lang="ru-RU" sz="2400" dirty="0" smtClean="0">
                <a:solidFill>
                  <a:schemeClr val="bg1"/>
                </a:solidFill>
              </a:rPr>
              <a:t>, который  обеспечивает наличие воды в стояках внутренних ПК;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Пожарные краны- </a:t>
            </a:r>
            <a:r>
              <a:rPr lang="ru-RU" sz="2400" dirty="0" smtClean="0">
                <a:solidFill>
                  <a:schemeClr val="bg1"/>
                </a:solidFill>
              </a:rPr>
              <a:t>14 шт.;</a:t>
            </a:r>
          </a:p>
          <a:p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                                          </a:t>
            </a:r>
            <a:r>
              <a:rPr lang="ru-RU" sz="2400" b="1" dirty="0" smtClean="0">
                <a:solidFill>
                  <a:schemeClr val="bg1"/>
                </a:solidFill>
              </a:rPr>
              <a:t>Огнетушители:</a:t>
            </a:r>
            <a:r>
              <a:rPr lang="ru-RU" sz="2400" dirty="0" smtClean="0">
                <a:solidFill>
                  <a:schemeClr val="bg1"/>
                </a:solidFill>
              </a:rPr>
              <a:t>     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                                      порошковые     углекислотные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pPr>
              <a:buNone/>
            </a:pPr>
            <a:endParaRPr lang="ru-RU" sz="2400" dirty="0" smtClean="0"/>
          </a:p>
        </p:txBody>
      </p:sp>
      <p:pic>
        <p:nvPicPr>
          <p:cNvPr id="8" name="Picture 5" descr="C:\Users\user1\Pictures\FCAJWD3J7CAWX4HRCCAKQVEMFCA6P32MYCAWFQBHNCA3R4QPGCA7ADE40CA3RW9KZCAM66QDTCARPIF4OCAAMT06TCARP43O4CAASG54XCAYDVS3PCAY6M8WICARWOFQ1CAGHPGLKCADX5DUDCA8NTX8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4429132"/>
            <a:ext cx="1312077" cy="2071701"/>
          </a:xfrm>
          <a:prstGeom prst="rect">
            <a:avLst/>
          </a:prstGeom>
          <a:noFill/>
        </p:spPr>
      </p:pic>
      <p:pic>
        <p:nvPicPr>
          <p:cNvPr id="10" name="Picture 6" descr="C:\Users\user1\Pictures\a26df872905a089013fd149e6d60f6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4429132"/>
            <a:ext cx="2203640" cy="2046931"/>
          </a:xfrm>
          <a:prstGeom prst="rect">
            <a:avLst/>
          </a:prstGeom>
          <a:noFill/>
        </p:spPr>
      </p:pic>
      <p:pic>
        <p:nvPicPr>
          <p:cNvPr id="9" name="Рисунок 8" descr="C:\Documents and Settings\Admin\Мои документы\Мои рисунки\320h-small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600" y="3048000"/>
            <a:ext cx="221457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600" y="228600"/>
            <a:ext cx="8763000" cy="1143000"/>
          </a:xfrm>
          <a:solidFill>
            <a:schemeClr val="tx2">
              <a:lumMod val="90000"/>
            </a:schemeClr>
          </a:solidFill>
          <a:ln w="76200">
            <a:solidFill>
              <a:schemeClr val="tx1">
                <a:lumMod val="85000"/>
              </a:schemeClr>
            </a:solidFill>
          </a:ln>
          <a:effectLst>
            <a:innerShdw blurRad="114300">
              <a:prstClr val="black"/>
            </a:innerShdw>
          </a:effectLst>
        </p:spPr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</a:rPr>
              <a:t/>
            </a:r>
            <a:br>
              <a:rPr lang="ru-RU" sz="4800" b="1" i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 школе установлены:</a:t>
            </a:r>
            <a:b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571612"/>
            <a:ext cx="4281518" cy="5000660"/>
          </a:xfrm>
          <a:solidFill>
            <a:schemeClr val="accent3">
              <a:lumMod val="40000"/>
              <a:lumOff val="60000"/>
            </a:schemeClr>
          </a:solidFill>
          <a:ln w="76200">
            <a:solidFill>
              <a:schemeClr val="bg2">
                <a:lumMod val="40000"/>
                <a:lumOff val="60000"/>
              </a:schemeClr>
            </a:solidFill>
          </a:ln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/>
          <a:p>
            <a:pPr marL="342900" lvl="8" indent="-342900"/>
            <a:r>
              <a:rPr lang="ru-RU" sz="2400" dirty="0" smtClean="0"/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автоматическая система пожарной сигнализации ВЭРС-ПК, срабатывающая при первых признаках пожара;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 автоматическая система радиооповещения о пожаре на пульт «01»;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 кнопка пожарной сигнализации для подачи сигнала о пожаре на пульт «01» вручную.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828800"/>
            <a:ext cx="4286280" cy="4357718"/>
          </a:xfrm>
          <a:prstGeom prst="rect">
            <a:avLst/>
          </a:prstGeom>
          <a:noFill/>
          <a:ln w="76200">
            <a:solidFill>
              <a:schemeClr val="tx2">
                <a:lumMod val="9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1143000"/>
          </a:xfrm>
          <a:solidFill>
            <a:schemeClr val="tx2">
              <a:lumMod val="90000"/>
            </a:schemeClr>
          </a:solidFill>
          <a:ln w="76200">
            <a:solidFill>
              <a:srgbClr val="993300"/>
            </a:solidFill>
          </a:ln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Как пользоваться порошковым огнетушителем ОП-5(г)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0" y="1828800"/>
            <a:ext cx="5000625" cy="5429250"/>
          </a:xfrm>
        </p:spPr>
        <p:txBody>
          <a:bodyPr/>
          <a:lstStyle/>
          <a:p>
            <a:pPr eaLnBrk="1" hangingPunct="1"/>
            <a:r>
              <a:rPr lang="ru-RU" sz="3600" dirty="0" smtClean="0">
                <a:solidFill>
                  <a:srgbClr val="993300"/>
                </a:solidFill>
              </a:rPr>
              <a:t>Сорви пломбу, выдерни чеку;</a:t>
            </a:r>
          </a:p>
          <a:p>
            <a:pPr eaLnBrk="1" hangingPunct="1"/>
            <a:r>
              <a:rPr lang="ru-RU" sz="3600" dirty="0" smtClean="0">
                <a:solidFill>
                  <a:srgbClr val="993300"/>
                </a:solidFill>
              </a:rPr>
              <a:t>Подними рукоятку вверх;</a:t>
            </a:r>
          </a:p>
          <a:p>
            <a:pPr eaLnBrk="1" hangingPunct="1"/>
            <a:r>
              <a:rPr lang="ru-RU" sz="3600" dirty="0" smtClean="0">
                <a:solidFill>
                  <a:srgbClr val="993300"/>
                </a:solidFill>
              </a:rPr>
              <a:t>Направь раструб на пламя;</a:t>
            </a:r>
          </a:p>
          <a:p>
            <a:pPr eaLnBrk="1" hangingPunct="1"/>
            <a:r>
              <a:rPr lang="ru-RU" sz="3600" dirty="0" smtClean="0">
                <a:solidFill>
                  <a:srgbClr val="993300"/>
                </a:solidFill>
              </a:rPr>
              <a:t>Нажми на рычаг.</a:t>
            </a:r>
          </a:p>
          <a:p>
            <a:pPr eaLnBrk="1" hangingPunct="1"/>
            <a:endParaRPr lang="ru-RU" sz="4400" dirty="0" smtClean="0"/>
          </a:p>
        </p:txBody>
      </p:sp>
      <p:pic>
        <p:nvPicPr>
          <p:cNvPr id="11268" name="Picture 2" descr="C:\Documents and Settings\Полина\Рабочий стол\огнетушитель\IMG_099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876800" y="1524000"/>
            <a:ext cx="3975100" cy="5134004"/>
          </a:xfrm>
          <a:ln w="57150">
            <a:solidFill>
              <a:schemeClr val="accent1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ransition spd="slow">
    <p:randomBar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199" cy="1371600"/>
          </a:xfrm>
          <a:solidFill>
            <a:srgbClr val="CCFFFF"/>
          </a:solidFill>
          <a:ln w="38100">
            <a:solidFill>
              <a:srgbClr val="0099FF"/>
            </a:solidFill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Правила поведения при пожаре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098" name="Picture 2" descr="D:\fire02g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57400"/>
            <a:ext cx="4281518" cy="3929090"/>
          </a:xfrm>
          <a:prstGeom prst="rect">
            <a:avLst/>
          </a:prstGeom>
          <a:noFill/>
          <a:ln w="38100">
            <a:solidFill>
              <a:srgbClr val="0099FF"/>
            </a:solidFill>
          </a:ln>
        </p:spPr>
      </p:pic>
      <p:pic>
        <p:nvPicPr>
          <p:cNvPr id="4099" name="Picture 3" descr="D:\ostank~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2133600"/>
            <a:ext cx="3071834" cy="3857652"/>
          </a:xfrm>
          <a:prstGeom prst="rect">
            <a:avLst/>
          </a:prstGeom>
          <a:noFill/>
          <a:ln w="38100">
            <a:solidFill>
              <a:srgbClr val="0099FF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7200" y="3886200"/>
            <a:ext cx="83058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Немедленно сообщи в пожарную охрану  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телефону «01»или с мобильного телефона – «112».</a:t>
            </a:r>
          </a:p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Назови 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свое имя и фамилию; укажи, что именно горит; сообщи адрес. </a:t>
            </a:r>
          </a:p>
        </p:txBody>
      </p:sp>
      <p:pic>
        <p:nvPicPr>
          <p:cNvPr id="13316" name="Picture 7" descr="1231918833_1589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09600"/>
            <a:ext cx="4114800" cy="3086099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5" name="Picture 6" descr="drk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399" y="609600"/>
            <a:ext cx="4047021" cy="312420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611188" y="5373688"/>
            <a:ext cx="80645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Сообщи </a:t>
            </a: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 возгорании любому взрослому</a:t>
            </a:r>
            <a:r>
              <a:rPr lang="ru-RU" sz="3600" b="0" dirty="0">
                <a:solidFill>
                  <a:srgbClr val="FF0000"/>
                </a:solidFill>
              </a:rPr>
              <a:t> </a:t>
            </a:r>
            <a:r>
              <a:rPr lang="ru-RU" sz="3600" b="0" dirty="0" smtClean="0">
                <a:solidFill>
                  <a:srgbClr val="FF0000"/>
                </a:solidFill>
              </a:rPr>
              <a:t>.</a:t>
            </a:r>
            <a:endParaRPr lang="ru-RU" sz="3600" b="0" dirty="0">
              <a:solidFill>
                <a:srgbClr val="FF0000"/>
              </a:solidFill>
            </a:endParaRPr>
          </a:p>
        </p:txBody>
      </p:sp>
      <p:pic>
        <p:nvPicPr>
          <p:cNvPr id="14340" name="Picture 6" descr="01_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381000"/>
            <a:ext cx="6476999" cy="4858695"/>
          </a:xfrm>
          <a:prstGeom prst="rect">
            <a:avLst/>
          </a:prstGeom>
          <a:noFill/>
          <a:ln w="38100">
            <a:solidFill>
              <a:schemeClr val="accent4">
                <a:lumMod val="2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501650" y="3200400"/>
            <a:ext cx="864235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Отключи газ, электроэнергию, закрой окна и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двери.              </a:t>
            </a:r>
          </a:p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Если возгорание небольшое, попытайся потушить пожар с помощью огнетушителя, воды, плотной ткани, земли из цветочных горшков, стирального порошка.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5364" name="Picture 6" descr="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609600"/>
            <a:ext cx="3744912" cy="2470150"/>
          </a:xfrm>
          <a:prstGeom prst="rect">
            <a:avLst/>
          </a:prstGeom>
          <a:noFill/>
          <a:ln w="57150">
            <a:solidFill>
              <a:srgbClr val="CCFFFF"/>
            </a:solidFill>
            <a:miter lim="800000"/>
            <a:headEnd/>
            <a:tailEnd/>
          </a:ln>
        </p:spPr>
      </p:pic>
      <p:pic>
        <p:nvPicPr>
          <p:cNvPr id="15365" name="Picture 7" descr="76417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381000"/>
            <a:ext cx="3240286" cy="2709225"/>
          </a:xfrm>
          <a:prstGeom prst="rect">
            <a:avLst/>
          </a:prstGeom>
          <a:noFill/>
          <a:ln w="57150">
            <a:solidFill>
              <a:schemeClr val="bg1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50825" y="4876800"/>
            <a:ext cx="88931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Если через 10 секунд тушение пожара подручными средствами не принесло результата, немедленно покинь помещение.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6388" name="Picture 6" descr="P626007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457200"/>
            <a:ext cx="5668992" cy="4251319"/>
          </a:xfrm>
          <a:prstGeom prst="rect">
            <a:avLst/>
          </a:prstGeom>
          <a:noFill/>
          <a:ln w="38100">
            <a:solidFill>
              <a:srgbClr val="C9C4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5" descr="Картинка 2 из 39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752600"/>
            <a:ext cx="7086600" cy="469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228600"/>
            <a:ext cx="8540750" cy="6629400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ru-RU" dirty="0" smtClean="0">
                <a:solidFill>
                  <a:srgbClr val="FF9900"/>
                </a:solidFill>
              </a:rPr>
              <a:t>Чрезвычайную ситуацию можно предвидеть, но чаще всего она возникает внезапно</a:t>
            </a:r>
            <a:r>
              <a:rPr lang="ru-RU" sz="1600" dirty="0" smtClean="0">
                <a:solidFill>
                  <a:srgbClr val="FF9900"/>
                </a:solidFill>
              </a:rPr>
              <a:t> </a:t>
            </a:r>
          </a:p>
          <a:p>
            <a:pPr algn="ctr" eaLnBrk="1" hangingPunct="1">
              <a:buFont typeface="Arial" charset="0"/>
              <a:buNone/>
              <a:defRPr/>
            </a:pPr>
            <a:endParaRPr lang="ru-RU" sz="1600" dirty="0" smtClean="0">
              <a:solidFill>
                <a:srgbClr val="FF9900"/>
              </a:solidFill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ru-RU" sz="1600" dirty="0" smtClean="0">
              <a:solidFill>
                <a:srgbClr val="FF9900"/>
              </a:solidFill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ru-RU" sz="1600" dirty="0" smtClean="0">
              <a:solidFill>
                <a:srgbClr val="FF9900"/>
              </a:solidFill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ru-RU" sz="1600" dirty="0" smtClean="0">
              <a:solidFill>
                <a:srgbClr val="FF9900"/>
              </a:solidFill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ru-RU" sz="1600" dirty="0" smtClean="0">
              <a:solidFill>
                <a:srgbClr val="FF9900"/>
              </a:solidFill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ru-RU" sz="1600" dirty="0" smtClean="0">
              <a:solidFill>
                <a:srgbClr val="FF9900"/>
              </a:solidFill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ru-RU" sz="1600" dirty="0" smtClean="0">
              <a:solidFill>
                <a:srgbClr val="FF9900"/>
              </a:solidFill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ru-RU" sz="1600" dirty="0" smtClean="0">
              <a:solidFill>
                <a:srgbClr val="FF9900"/>
              </a:solidFill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ru-RU" sz="1600" dirty="0" smtClean="0">
              <a:solidFill>
                <a:srgbClr val="FF9900"/>
              </a:solidFill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ru-RU" sz="1600" dirty="0" smtClean="0">
              <a:solidFill>
                <a:srgbClr val="FF9900"/>
              </a:solidFill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ru-RU" sz="1600" dirty="0" smtClean="0">
              <a:solidFill>
                <a:srgbClr val="FF9900"/>
              </a:solidFill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ru-RU" sz="1600" dirty="0" smtClean="0">
              <a:solidFill>
                <a:srgbClr val="FF9900"/>
              </a:solidFill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ru-RU" sz="1600" dirty="0" smtClean="0">
              <a:solidFill>
                <a:srgbClr val="FF9900"/>
              </a:solidFill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ru-RU" sz="1600" dirty="0" smtClean="0">
              <a:solidFill>
                <a:srgbClr val="FF9900"/>
              </a:solidFill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ru-RU" sz="1800" b="1" dirty="0" smtClean="0">
                <a:solidFill>
                  <a:srgbClr val="FF9900"/>
                </a:solidFill>
              </a:rPr>
              <a:t>Город Спитак после землетрясения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867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867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867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79388" y="4868863"/>
            <a:ext cx="878522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Накройся 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мокрой тканью (одеялом, полотенцем).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Дыши 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через мокрый носовой платок, ткань,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одежду.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7412" name="Picture 6" descr="shcola_fair_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685800"/>
            <a:ext cx="5235575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7" descr="241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200277"/>
            <a:ext cx="2084388" cy="312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395288" y="260350"/>
            <a:ext cx="82089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/>
              <a:t>Правила поведения при пожаре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228600" y="5288340"/>
            <a:ext cx="871378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Из задымленного помещения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выбирайся 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пригнувшись или ползком - внизу дыма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меньше, держись за стены и поручни.  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346200" y="228600"/>
            <a:ext cx="6807200" cy="5105400"/>
          </a:xfrm>
          <a:prstGeom prst="rect">
            <a:avLst/>
          </a:prstGeom>
          <a:ln w="57150">
            <a:solidFill>
              <a:srgbClr val="008000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04800" y="4648200"/>
            <a:ext cx="8569325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Двигайся 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 выходу или в сторону </a:t>
            </a:r>
            <a:r>
              <a:rPr lang="ru-RU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незадымленной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лестничной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клетки. Если дверь выхода горячая, значит за ней огонь, необходимо искать другой выход.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8436" name="Picture 6" descr="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28600"/>
            <a:ext cx="5588554" cy="4191000"/>
          </a:xfrm>
          <a:prstGeom prst="rect">
            <a:avLst/>
          </a:prstGeom>
          <a:noFill/>
          <a:ln w="57150">
            <a:solidFill>
              <a:srgbClr val="FF66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533400" y="5410200"/>
            <a:ext cx="820737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Пользоваться лифтом во время пожара категорически запрещается! 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9460" name="Picture 6" descr="2_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914400"/>
            <a:ext cx="4686300" cy="4011613"/>
          </a:xfrm>
          <a:prstGeom prst="rect">
            <a:avLst/>
          </a:prstGeom>
          <a:noFill/>
          <a:ln w="76200">
            <a:solidFill>
              <a:srgbClr val="CCFFFF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52400" y="3962400"/>
            <a:ext cx="8991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Если выйти из помещения невозможно, вернись, плотно закрой входную дверь; дверные щели и вентиляционные отверстия заткни мокрой тканью; наполни водой ванну и другие большие емкости; облей пол и двери водой чтобы уменьшить температуру.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2532" name="Picture 6" descr="14_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533400"/>
            <a:ext cx="4486275" cy="3236913"/>
          </a:xfrm>
          <a:prstGeom prst="rect">
            <a:avLst/>
          </a:prstGeom>
          <a:noFill/>
          <a:ln w="57150">
            <a:solidFill>
              <a:srgbClr val="CCFFFF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395288" y="260350"/>
            <a:ext cx="82089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dirty="0"/>
              <a:t>Правила поведения при пожаре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533400" y="5486400"/>
            <a:ext cx="813593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Выйди на балкон или лоджию, плотно прикрой дверь, зови на помощь.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219200" y="381000"/>
            <a:ext cx="6934200" cy="4956788"/>
          </a:xfrm>
          <a:prstGeom prst="rect">
            <a:avLst/>
          </a:prstGeom>
          <a:ln w="76200">
            <a:solidFill>
              <a:srgbClr val="CCFFFF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FF6600"/>
                </a:solidFill>
              </a:rPr>
              <a:t>Если горит балкон или лоджия</a:t>
            </a:r>
            <a:r>
              <a:rPr lang="ru-RU" sz="3600" dirty="0" smtClean="0">
                <a:solidFill>
                  <a:srgbClr val="FF6600"/>
                </a:solidFill>
              </a:rPr>
              <a:t/>
            </a:r>
            <a:br>
              <a:rPr lang="ru-RU" sz="3600" dirty="0" smtClean="0">
                <a:solidFill>
                  <a:srgbClr val="FF6600"/>
                </a:solidFill>
              </a:rPr>
            </a:br>
            <a:endParaRPr lang="ru-RU" sz="3600" dirty="0">
              <a:solidFill>
                <a:srgbClr val="FF66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990600"/>
            <a:ext cx="8540750" cy="5715000"/>
          </a:xfrm>
          <a:blipFill>
            <a:blip r:embed="rId2" cstate="print"/>
            <a:tile tx="0" ty="0" sx="100000" sy="100000" flip="none" algn="tl"/>
          </a:blipFill>
          <a:ln w="76200">
            <a:solidFill>
              <a:srgbClr val="FF6600"/>
            </a:solidFill>
          </a:ln>
        </p:spPr>
        <p:txBody>
          <a:bodyPr/>
          <a:lstStyle/>
          <a:p>
            <a:r>
              <a:rPr lang="ru-RU" dirty="0" smtClean="0">
                <a:solidFill>
                  <a:srgbClr val="008000"/>
                </a:solidFill>
              </a:rPr>
              <a:t>После сообщения о загорании в пожарную охрану попробуй справиться с пламенем любыми подручными средствами.</a:t>
            </a:r>
          </a:p>
          <a:p>
            <a:r>
              <a:rPr lang="ru-RU" dirty="0" smtClean="0">
                <a:solidFill>
                  <a:srgbClr val="008000"/>
                </a:solidFill>
              </a:rPr>
              <a:t> Если есть возможность, можно выбросить горящий предмет с балкона, но предварительно убедившись, что внизу никого нет. </a:t>
            </a:r>
          </a:p>
          <a:p>
            <a:r>
              <a:rPr lang="ru-RU" dirty="0" smtClean="0">
                <a:solidFill>
                  <a:srgbClr val="008000"/>
                </a:solidFill>
              </a:rPr>
              <a:t> Если потушить огонь не удалось, закрой балконную дверь, форточку и жди приезда пожарных на улице.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40750" cy="1295400"/>
          </a:xfrm>
        </p:spPr>
        <p:txBody>
          <a:bodyPr/>
          <a:lstStyle/>
          <a:p>
            <a:pPr lvl="3"/>
            <a:r>
              <a:rPr lang="ru-RU" sz="3600" b="1" dirty="0" smtClean="0">
                <a:solidFill>
                  <a:srgbClr val="00FF00"/>
                </a:solidFill>
              </a:rPr>
              <a:t>Если горит входная дверь квартиры</a:t>
            </a:r>
            <a:r>
              <a:rPr lang="ru-RU" sz="3600" dirty="0" smtClean="0">
                <a:solidFill>
                  <a:srgbClr val="00FF00"/>
                </a:solidFill>
              </a:rPr>
              <a:t/>
            </a:r>
            <a:br>
              <a:rPr lang="ru-RU" sz="3600" dirty="0" smtClean="0">
                <a:solidFill>
                  <a:srgbClr val="00FF00"/>
                </a:solidFill>
              </a:rPr>
            </a:br>
            <a:endParaRPr lang="ru-RU" sz="3600" dirty="0">
              <a:solidFill>
                <a:srgbClr val="00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625" y="1600200"/>
            <a:ext cx="8540750" cy="4876800"/>
          </a:xfrm>
          <a:blipFill>
            <a:blip r:embed="rId2" cstate="print"/>
            <a:tile tx="0" ty="0" sx="100000" sy="100000" flip="none" algn="tl"/>
          </a:blipFill>
          <a:ln w="76200">
            <a:solidFill>
              <a:srgbClr val="00FF00"/>
            </a:solidFill>
          </a:ln>
        </p:spPr>
        <p:txBody>
          <a:bodyPr/>
          <a:lstStyle/>
          <a:p>
            <a:endParaRPr lang="ru-RU" dirty="0" smtClean="0">
              <a:solidFill>
                <a:srgbClr val="000099"/>
              </a:solidFill>
            </a:endParaRPr>
          </a:p>
          <a:p>
            <a:r>
              <a:rPr lang="ru-RU" dirty="0" smtClean="0">
                <a:solidFill>
                  <a:srgbClr val="000099"/>
                </a:solidFill>
              </a:rPr>
              <a:t>Не открывай ее, иначе огонь войдет в квартиру. </a:t>
            </a:r>
          </a:p>
          <a:p>
            <a:r>
              <a:rPr lang="ru-RU" dirty="0" smtClean="0">
                <a:solidFill>
                  <a:srgbClr val="000099"/>
                </a:solidFill>
              </a:rPr>
              <a:t>Вызови пожарную охрану.</a:t>
            </a:r>
          </a:p>
          <a:p>
            <a:r>
              <a:rPr lang="ru-RU" dirty="0" smtClean="0">
                <a:solidFill>
                  <a:srgbClr val="000099"/>
                </a:solidFill>
              </a:rPr>
              <a:t> Дай знать соседям, пусть они попытаются потушить дверь снаружи . </a:t>
            </a:r>
          </a:p>
          <a:p>
            <a:r>
              <a:rPr lang="ru-RU" dirty="0" smtClean="0">
                <a:solidFill>
                  <a:srgbClr val="000099"/>
                </a:solidFill>
              </a:rPr>
              <a:t>  В это время  лучше всего поливать дверь водой изнутри.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40413" y="3071813"/>
            <a:ext cx="3303587" cy="3786187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9219" name="Picture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1143000"/>
            <a:ext cx="3071812" cy="299085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noFill/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FFFF00"/>
                </a:solidFill>
              </a:rPr>
              <a:t>При  загорании электроприбора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04800" y="1214438"/>
            <a:ext cx="3481388" cy="5491162"/>
          </a:xfrm>
          <a:blipFill>
            <a:blip r:embed="rId5" cstate="print"/>
            <a:tile tx="0" ty="0" sx="100000" sy="100000" flip="none" algn="tl"/>
          </a:blipFill>
          <a:ln w="76200">
            <a:solidFill>
              <a:srgbClr val="FFFF00"/>
            </a:solidFill>
          </a:ln>
        </p:spPr>
        <p:txBody>
          <a:bodyPr rtlCol="0">
            <a:normAutofit fontScale="85000" lnSpcReduction="10000"/>
          </a:bodyPr>
          <a:lstStyle/>
          <a:p>
            <a:r>
              <a:rPr lang="ru-RU" dirty="0" smtClean="0">
                <a:solidFill>
                  <a:srgbClr val="C94B29"/>
                </a:solidFill>
              </a:rPr>
              <a:t>Горящие электроприборы или проводку под напряжением тушить водой нельзя. Вода - хороший проводник и поражение током будет неизбежно. </a:t>
            </a:r>
          </a:p>
          <a:p>
            <a:r>
              <a:rPr lang="ru-RU" dirty="0" smtClean="0">
                <a:solidFill>
                  <a:srgbClr val="C94B29"/>
                </a:solidFill>
              </a:rPr>
              <a:t>Отключи электроэнергию и накрой электроприбор плотной тканью. Без доступа кислорода огонь погаснет.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ransition spd="slow">
    <p:plu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3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540750" cy="9906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Если горит одежда на человеке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990600"/>
            <a:ext cx="8540750" cy="5715000"/>
          </a:xfrm>
          <a:blipFill>
            <a:blip r:embed="rId2" cstate="print"/>
            <a:tile tx="0" ty="0" sx="100000" sy="100000" flip="none" algn="tl"/>
          </a:blipFill>
          <a:ln w="76200">
            <a:solidFill>
              <a:srgbClr val="FF0000"/>
            </a:solidFill>
          </a:ln>
        </p:spPr>
        <p:txBody>
          <a:bodyPr/>
          <a:lstStyle/>
          <a:p>
            <a:r>
              <a:rPr lang="ru-RU" sz="2800" dirty="0" smtClean="0">
                <a:solidFill>
                  <a:srgbClr val="996600"/>
                </a:solidFill>
              </a:rPr>
              <a:t>Не вздумай бежать, так как пламя разгорится еще сильнее. Постарайся быстро сбросить горящую одежду. </a:t>
            </a:r>
          </a:p>
          <a:p>
            <a:r>
              <a:rPr lang="ru-RU" sz="2800" dirty="0" smtClean="0">
                <a:solidFill>
                  <a:srgbClr val="996600"/>
                </a:solidFill>
              </a:rPr>
              <a:t>Если рядом лужа или сугроб снега – "ныряй" туда.</a:t>
            </a:r>
          </a:p>
          <a:p>
            <a:r>
              <a:rPr lang="ru-RU" sz="2800" dirty="0" smtClean="0">
                <a:solidFill>
                  <a:srgbClr val="996600"/>
                </a:solidFill>
              </a:rPr>
              <a:t>Если их нет, то падай на землю и катайся, пока не собьешь пламя.</a:t>
            </a:r>
          </a:p>
          <a:p>
            <a:r>
              <a:rPr lang="ru-RU" sz="2800" dirty="0" smtClean="0">
                <a:solidFill>
                  <a:srgbClr val="996600"/>
                </a:solidFill>
              </a:rPr>
              <a:t> Накинь на себя любую плотную ткань , оставив при этом голову открытой, чтобы не задохнуться продуктами горения.</a:t>
            </a:r>
          </a:p>
          <a:p>
            <a:r>
              <a:rPr lang="ru-RU" sz="2800" dirty="0" smtClean="0">
                <a:solidFill>
                  <a:srgbClr val="996600"/>
                </a:solidFill>
              </a:rPr>
              <a:t>Не пытайся снимать одежду с обожженных участков тела до обращения к врачу.</a:t>
            </a:r>
          </a:p>
          <a:p>
            <a:pPr>
              <a:buNone/>
            </a:pP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3" name="Picture 5" descr="CR01-A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95600"/>
            <a:ext cx="5105400" cy="286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0"/>
            <a:ext cx="8540750" cy="7620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FF9900"/>
                </a:solidFill>
                <a:latin typeface="Times New Roman" pitchFamily="18" charset="0"/>
              </a:rPr>
              <a:t>Чрезвычайные ситуации бывают:</a:t>
            </a:r>
          </a:p>
        </p:txBody>
      </p:sp>
      <p:sp>
        <p:nvSpPr>
          <p:cNvPr id="3277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ru-RU" b="1" dirty="0" smtClean="0">
                <a:solidFill>
                  <a:srgbClr val="66CCFF"/>
                </a:solidFill>
                <a:latin typeface="Times New Roman" pitchFamily="18" charset="0"/>
              </a:rPr>
              <a:t>Природного характера</a:t>
            </a:r>
          </a:p>
          <a:p>
            <a:pPr eaLnBrk="1" hangingPunct="1">
              <a:buFont typeface="Arial" charset="0"/>
              <a:buNone/>
              <a:defRPr/>
            </a:pP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ru-RU" sz="2400" b="1" dirty="0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ru-RU" sz="2400" b="1" dirty="0" smtClean="0">
                <a:latin typeface="Times New Roman" pitchFamily="18" charset="0"/>
              </a:rPr>
              <a:t>            </a:t>
            </a:r>
            <a:r>
              <a:rPr lang="ru-RU" sz="2400" b="1" dirty="0" smtClean="0">
                <a:solidFill>
                  <a:srgbClr val="FF9900"/>
                </a:solidFill>
                <a:latin typeface="Times New Roman" pitchFamily="18" charset="0"/>
              </a:rPr>
              <a:t>Спитак (Армения)</a:t>
            </a:r>
          </a:p>
        </p:txBody>
      </p:sp>
      <p:pic>
        <p:nvPicPr>
          <p:cNvPr id="3277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2895600"/>
            <a:ext cx="3810000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40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7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7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7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600"/>
                            </p:stCondLst>
                            <p:childTnLst>
                              <p:par>
                                <p:cTn id="3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457200" y="5638800"/>
            <a:ext cx="82089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По прибытии пожарных полностью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подчиняйся 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их командам </a:t>
            </a:r>
          </a:p>
        </p:txBody>
      </p:sp>
      <p:pic>
        <p:nvPicPr>
          <p:cNvPr id="25605" name="Picture 6" descr="790281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2" y="261938"/>
            <a:ext cx="3113088" cy="2808288"/>
          </a:xfrm>
          <a:prstGeom prst="rect">
            <a:avLst/>
          </a:prstGeom>
          <a:noFill/>
          <a:ln w="952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4099" name="Picture 3" descr="C:\Users\1\Pictures\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2895600"/>
            <a:ext cx="4380470" cy="2832390"/>
          </a:xfrm>
          <a:prstGeom prst="rect">
            <a:avLst/>
          </a:prstGeom>
          <a:noFill/>
        </p:spPr>
      </p:pic>
      <p:pic>
        <p:nvPicPr>
          <p:cNvPr id="4100" name="Picture 4" descr="C:\Users\1\Pictures\1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228600"/>
            <a:ext cx="2743200" cy="302281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00FF00"/>
                </a:solidFill>
              </a:rPr>
              <a:t>В случае возникновения пожара в школе</a:t>
            </a:r>
            <a:endParaRPr lang="ru-RU" sz="2800" b="1" dirty="0">
              <a:solidFill>
                <a:srgbClr val="00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8600" y="1524000"/>
            <a:ext cx="4194175" cy="50292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Важно как можно раньше поднять тревогу, чтобы у большего количества людей было время эвакуироваться из здания.</a:t>
            </a:r>
          </a:p>
          <a:p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Не бойся, если пожар произошёл по твоей вине.</a:t>
            </a:r>
            <a:endParaRPr lang="ru-RU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5" name="Содержимое 4" descr="сканирование0002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24000"/>
            <a:ext cx="4038599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00FF00"/>
                </a:solidFill>
              </a:rPr>
              <a:t>Последовательность действий при пожаре в школе</a:t>
            </a:r>
            <a:endParaRPr lang="ru-RU" sz="2800" b="1" dirty="0">
              <a:solidFill>
                <a:srgbClr val="00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2401" y="1600200"/>
            <a:ext cx="3505200" cy="49530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rgbClr val="008000"/>
                </a:solidFill>
              </a:rPr>
              <a:t>Тревога (сообщение о пожаре).</a:t>
            </a:r>
          </a:p>
          <a:p>
            <a:r>
              <a:rPr lang="ru-RU" dirty="0" smtClean="0">
                <a:solidFill>
                  <a:srgbClr val="008000"/>
                </a:solidFill>
              </a:rPr>
              <a:t>Вызов пожарных-спасателей.</a:t>
            </a:r>
          </a:p>
          <a:p>
            <a:r>
              <a:rPr lang="ru-RU" dirty="0" smtClean="0">
                <a:solidFill>
                  <a:srgbClr val="008000"/>
                </a:solidFill>
              </a:rPr>
              <a:t>Эвакуация.</a:t>
            </a:r>
          </a:p>
          <a:p>
            <a:r>
              <a:rPr lang="ru-RU" dirty="0" smtClean="0">
                <a:solidFill>
                  <a:srgbClr val="008000"/>
                </a:solidFill>
              </a:rPr>
              <a:t>Сбор (место построения- перед школой).</a:t>
            </a:r>
          </a:p>
          <a:p>
            <a:r>
              <a:rPr lang="ru-RU" dirty="0" smtClean="0">
                <a:solidFill>
                  <a:srgbClr val="008000"/>
                </a:solidFill>
              </a:rPr>
              <a:t>Перекличка.</a:t>
            </a:r>
            <a:endParaRPr lang="ru-RU" dirty="0">
              <a:solidFill>
                <a:srgbClr val="008000"/>
              </a:solidFill>
            </a:endParaRPr>
          </a:p>
        </p:txBody>
      </p:sp>
      <p:pic>
        <p:nvPicPr>
          <p:cNvPr id="1026" name="Picture 2" descr="C:\Users\1\Pictures\14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1524000"/>
            <a:ext cx="1428750" cy="1428750"/>
          </a:xfrm>
          <a:prstGeom prst="rect">
            <a:avLst/>
          </a:prstGeom>
          <a:noFill/>
        </p:spPr>
      </p:pic>
      <p:pic>
        <p:nvPicPr>
          <p:cNvPr id="1027" name="Picture 3" descr="C:\Users\1\Pictures\15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3429000"/>
            <a:ext cx="1428750" cy="1428750"/>
          </a:xfrm>
          <a:prstGeom prst="rect">
            <a:avLst/>
          </a:prstGeom>
          <a:noFill/>
        </p:spPr>
      </p:pic>
      <p:pic>
        <p:nvPicPr>
          <p:cNvPr id="7" name="Picture 2" descr="D:\Нефедова\ФОТКИ\эвакуация\IMG_029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93070" y="990600"/>
            <a:ext cx="2433020" cy="2971799"/>
          </a:xfrm>
          <a:prstGeom prst="rect">
            <a:avLst/>
          </a:prstGeom>
          <a:noFill/>
        </p:spPr>
      </p:pic>
      <p:pic>
        <p:nvPicPr>
          <p:cNvPr id="8" name="Picture 3" descr="D:\Нефедова\ФОТКИ\эвакуация\IMG_03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38800" y="4097020"/>
            <a:ext cx="3303106" cy="2532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00FF00"/>
                </a:solidFill>
              </a:rPr>
              <a:t>Чего нельзя делать при возникновении пожара в школе </a:t>
            </a:r>
            <a:endParaRPr lang="ru-RU" sz="2800" b="1" dirty="0">
              <a:solidFill>
                <a:srgbClr val="00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295401"/>
            <a:ext cx="4194175" cy="29718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rgbClr val="008000"/>
                </a:solidFill>
              </a:rPr>
              <a:t>Паниковать.</a:t>
            </a:r>
          </a:p>
          <a:p>
            <a:r>
              <a:rPr lang="ru-RU" dirty="0" smtClean="0">
                <a:solidFill>
                  <a:srgbClr val="008000"/>
                </a:solidFill>
              </a:rPr>
              <a:t>В одиночку бороться с пламенем, не вызвав пожарных.</a:t>
            </a:r>
          </a:p>
          <a:p>
            <a:r>
              <a:rPr lang="ru-RU" dirty="0" smtClean="0">
                <a:solidFill>
                  <a:srgbClr val="008000"/>
                </a:solidFill>
              </a:rPr>
              <a:t>Прыгать из окна.</a:t>
            </a:r>
          </a:p>
          <a:p>
            <a:r>
              <a:rPr lang="ru-RU" dirty="0" smtClean="0">
                <a:solidFill>
                  <a:srgbClr val="008000"/>
                </a:solidFill>
              </a:rPr>
              <a:t>Прятаться.</a:t>
            </a:r>
            <a:endParaRPr lang="ru-RU" dirty="0">
              <a:solidFill>
                <a:srgbClr val="008000"/>
              </a:solidFill>
            </a:endParaRPr>
          </a:p>
        </p:txBody>
      </p:sp>
      <p:pic>
        <p:nvPicPr>
          <p:cNvPr id="2051" name="Picture 3" descr="C:\Users\1\Pictures\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4038600"/>
            <a:ext cx="3775982" cy="2819400"/>
          </a:xfrm>
          <a:prstGeom prst="rect">
            <a:avLst/>
          </a:prstGeom>
          <a:noFill/>
        </p:spPr>
      </p:pic>
      <p:pic>
        <p:nvPicPr>
          <p:cNvPr id="2052" name="Picture 4" descr="C:\Users\1\Pictures\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4343400"/>
            <a:ext cx="3135664" cy="2362200"/>
          </a:xfrm>
          <a:prstGeom prst="rect">
            <a:avLst/>
          </a:prstGeom>
          <a:noFill/>
        </p:spPr>
      </p:pic>
      <p:pic>
        <p:nvPicPr>
          <p:cNvPr id="2053" name="Picture 5" descr="C:\Users\1\Pictures\4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1295400"/>
            <a:ext cx="3733800" cy="2640584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267200" cy="56388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00FF00"/>
                </a:solidFill>
              </a:rPr>
              <a:t>Что нужно делать</a:t>
            </a:r>
            <a:endParaRPr lang="ru-RU" sz="3200" b="1" dirty="0">
              <a:solidFill>
                <a:srgbClr val="00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524000"/>
            <a:ext cx="4194175" cy="29718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rgbClr val="008000"/>
                </a:solidFill>
              </a:rPr>
              <a:t>Сохранять хладнокровие.</a:t>
            </a:r>
          </a:p>
          <a:p>
            <a:r>
              <a:rPr lang="ru-RU" dirty="0" smtClean="0">
                <a:solidFill>
                  <a:srgbClr val="008000"/>
                </a:solidFill>
              </a:rPr>
              <a:t>Вызвать пожарных-спасателей.</a:t>
            </a:r>
          </a:p>
          <a:p>
            <a:r>
              <a:rPr lang="ru-RU" dirty="0" smtClean="0">
                <a:solidFill>
                  <a:srgbClr val="008000"/>
                </a:solidFill>
              </a:rPr>
              <a:t>Принять меры для спасения жизни.</a:t>
            </a:r>
          </a:p>
          <a:p>
            <a:endParaRPr lang="ru-RU" dirty="0"/>
          </a:p>
        </p:txBody>
      </p:sp>
      <p:pic>
        <p:nvPicPr>
          <p:cNvPr id="5" name="Picture 4" descr="2c86d8e94-5f3c-102a-9b4c-0048546bfbc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>
          <a:xfrm>
            <a:off x="5105400" y="1524000"/>
            <a:ext cx="3352800" cy="5041900"/>
          </a:xfrm>
        </p:spPr>
      </p:pic>
      <p:pic>
        <p:nvPicPr>
          <p:cNvPr id="3075" name="Picture 3" descr="C:\Users\1\Pictures\0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4633722"/>
            <a:ext cx="2743200" cy="1938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914400"/>
          </a:xfrm>
          <a:solidFill>
            <a:srgbClr val="FFFF00"/>
          </a:solidFill>
          <a:ln w="76200">
            <a:solidFill>
              <a:srgbClr val="996600"/>
            </a:solidFill>
          </a:ln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Чего нельзя делать при пожаре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95400"/>
            <a:ext cx="8540750" cy="5410200"/>
          </a:xfrm>
          <a:blipFill>
            <a:blip r:embed="rId2" cstate="print"/>
            <a:tile tx="0" ty="0" sx="100000" sy="100000" flip="none" algn="tl"/>
          </a:blipFill>
          <a:ln w="76200">
            <a:solidFill>
              <a:srgbClr val="FFFF00"/>
            </a:solidFill>
          </a:ln>
        </p:spPr>
        <p:txBody>
          <a:bodyPr>
            <a:normAutofit fontScale="62500" lnSpcReduction="20000"/>
          </a:bodyPr>
          <a:lstStyle/>
          <a:p>
            <a:pPr lvl="0"/>
            <a:endParaRPr lang="ru-RU" sz="3400" dirty="0" smtClean="0">
              <a:solidFill>
                <a:srgbClr val="00FF00"/>
              </a:solidFill>
            </a:endParaRPr>
          </a:p>
          <a:p>
            <a:pPr lvl="0"/>
            <a:r>
              <a:rPr lang="ru-RU" sz="3400" dirty="0" smtClean="0">
                <a:solidFill>
                  <a:srgbClr val="00FF00"/>
                </a:solidFill>
              </a:rPr>
              <a:t>переоценивать свои силы и возможности;</a:t>
            </a:r>
          </a:p>
          <a:p>
            <a:pPr lvl="0"/>
            <a:r>
              <a:rPr lang="ru-RU" sz="3400" dirty="0" smtClean="0">
                <a:solidFill>
                  <a:srgbClr val="00FF00"/>
                </a:solidFill>
              </a:rPr>
              <a:t>рисковать своей жизнью, спасая имущество;</a:t>
            </a:r>
          </a:p>
          <a:p>
            <a:pPr lvl="0"/>
            <a:r>
              <a:rPr lang="ru-RU" sz="3400" dirty="0" smtClean="0">
                <a:solidFill>
                  <a:srgbClr val="00FF00"/>
                </a:solidFill>
              </a:rPr>
              <a:t>заниматься тушением огня, не вызвав предварительно пожарных;</a:t>
            </a:r>
          </a:p>
          <a:p>
            <a:pPr lvl="0"/>
            <a:r>
              <a:rPr lang="ru-RU" sz="3400" dirty="0" smtClean="0">
                <a:solidFill>
                  <a:srgbClr val="00FF00"/>
                </a:solidFill>
              </a:rPr>
              <a:t>тушить водой электроприборы, находящиеся под напряжением;</a:t>
            </a:r>
          </a:p>
          <a:p>
            <a:pPr lvl="0"/>
            <a:r>
              <a:rPr lang="ru-RU" sz="3400" dirty="0" smtClean="0">
                <a:solidFill>
                  <a:srgbClr val="00FF00"/>
                </a:solidFill>
              </a:rPr>
              <a:t>прятаться в шкафах, кладовых, забиваться в углы и т.п.;</a:t>
            </a:r>
          </a:p>
          <a:p>
            <a:pPr lvl="0"/>
            <a:r>
              <a:rPr lang="ru-RU" sz="3400" dirty="0" smtClean="0">
                <a:solidFill>
                  <a:srgbClr val="00FF00"/>
                </a:solidFill>
              </a:rPr>
              <a:t>пытаться выйти через задымленную лестничную клетку (влажная ткань не защищает от угарного газа);</a:t>
            </a:r>
          </a:p>
          <a:p>
            <a:pPr lvl="0"/>
            <a:r>
              <a:rPr lang="ru-RU" sz="3400" dirty="0" smtClean="0">
                <a:solidFill>
                  <a:srgbClr val="00FF00"/>
                </a:solidFill>
              </a:rPr>
              <a:t>пользоваться лифтом;</a:t>
            </a:r>
          </a:p>
          <a:p>
            <a:pPr lvl="0"/>
            <a:r>
              <a:rPr lang="ru-RU" sz="3400" dirty="0" smtClean="0">
                <a:solidFill>
                  <a:srgbClr val="00FF00"/>
                </a:solidFill>
              </a:rPr>
              <a:t>спускаться по веревкам, простыням, водосточным трубам с этажей выше третьего;</a:t>
            </a:r>
          </a:p>
          <a:p>
            <a:pPr lvl="0"/>
            <a:r>
              <a:rPr lang="ru-RU" sz="3400" dirty="0" smtClean="0">
                <a:solidFill>
                  <a:srgbClr val="00FF00"/>
                </a:solidFill>
              </a:rPr>
              <a:t>открывать окна и двери (это увеличивает тягу и усиливает горение);</a:t>
            </a:r>
          </a:p>
          <a:p>
            <a:pPr lvl="0"/>
            <a:r>
              <a:rPr lang="ru-RU" sz="3400" dirty="0" smtClean="0">
                <a:solidFill>
                  <a:srgbClr val="00FF00"/>
                </a:solidFill>
              </a:rPr>
              <a:t>выпрыгивать из окон верхних этажей;</a:t>
            </a:r>
          </a:p>
          <a:p>
            <a:pPr lvl="0"/>
            <a:r>
              <a:rPr lang="ru-RU" sz="3400" dirty="0" smtClean="0">
                <a:solidFill>
                  <a:srgbClr val="00FF00"/>
                </a:solidFill>
              </a:rPr>
              <a:t>поддаваться панике.</a:t>
            </a:r>
          </a:p>
          <a:p>
            <a:endParaRPr lang="ru-RU" dirty="0">
              <a:solidFill>
                <a:srgbClr val="00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23328-1600x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71450"/>
            <a:ext cx="8610600" cy="645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22860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FF0000"/>
                </a:solidFill>
              </a:rPr>
              <a:t>На огромной территории нашей страны возможны:</a:t>
            </a:r>
          </a:p>
        </p:txBody>
      </p:sp>
      <p:sp>
        <p:nvSpPr>
          <p:cNvPr id="3481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ru-RU" sz="24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Землетрясения;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ru-RU" sz="24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Цунами;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ru-RU" sz="24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Наводнения;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ru-RU" sz="24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Лесные и торфяные пожары;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ru-RU" sz="24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Ураганы, бури, смерчи;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ru-RU" sz="24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Сели (</a:t>
            </a:r>
            <a:r>
              <a:rPr lang="ru-RU" sz="24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водо-грязевые</a:t>
            </a:r>
            <a:r>
              <a:rPr lang="ru-RU" sz="24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потоки) и оползни;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ru-RU" sz="24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Снежные лавины и заносы;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ru-RU" sz="24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Грозы и др.</a:t>
            </a:r>
          </a:p>
          <a:p>
            <a:pPr eaLnBrk="1" hangingPunct="1">
              <a:buFont typeface="Arial" charset="0"/>
              <a:buNone/>
              <a:defRPr/>
            </a:pPr>
            <a:endParaRPr lang="ru-RU" sz="2400" b="1" i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ru-RU" sz="24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 descr="Картинка 2 из 938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119313"/>
            <a:ext cx="7848600" cy="473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838200"/>
            <a:ext cx="8540750" cy="6400800"/>
          </a:xfrm>
        </p:spPr>
        <p:txBody>
          <a:bodyPr/>
          <a:lstStyle/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ru-RU" sz="3200" b="1" dirty="0" smtClean="0">
                <a:solidFill>
                  <a:srgbClr val="66CCFF"/>
                </a:solidFill>
                <a:latin typeface="Times New Roman" pitchFamily="18" charset="0"/>
              </a:rPr>
              <a:t>Техногенного характера</a:t>
            </a:r>
            <a:endParaRPr lang="ru-RU" sz="2800" b="1" dirty="0" smtClean="0">
              <a:solidFill>
                <a:srgbClr val="66CCFF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1600" b="1" dirty="0" smtClean="0">
              <a:solidFill>
                <a:srgbClr val="66CCFF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1600" b="1" dirty="0" smtClean="0">
              <a:solidFill>
                <a:srgbClr val="66CCFF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1600" b="1" dirty="0" smtClean="0">
              <a:solidFill>
                <a:srgbClr val="66CCFF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1600" b="1" dirty="0" smtClean="0">
              <a:solidFill>
                <a:srgbClr val="66CCFF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1600" b="1" dirty="0" smtClean="0">
              <a:solidFill>
                <a:srgbClr val="66CCFF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1600" b="1" dirty="0" smtClean="0">
              <a:solidFill>
                <a:srgbClr val="66CCFF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1600" b="1" dirty="0" smtClean="0">
              <a:solidFill>
                <a:srgbClr val="66CCFF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1600" b="1" dirty="0" smtClean="0">
              <a:solidFill>
                <a:srgbClr val="66CCFF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1600" b="1" dirty="0" smtClean="0">
              <a:solidFill>
                <a:srgbClr val="66CCFF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66CCFF"/>
                </a:solidFill>
                <a:latin typeface="Times New Roman" pitchFamily="18" charset="0"/>
              </a:rPr>
              <a:t>                        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66CCFF"/>
                </a:solidFill>
                <a:latin typeface="Times New Roman" pitchFamily="18" charset="0"/>
              </a:rPr>
              <a:t>                              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1600" b="1" dirty="0" smtClean="0">
                <a:solidFill>
                  <a:srgbClr val="66CCFF"/>
                </a:solidFill>
                <a:latin typeface="Times New Roman" pitchFamily="18" charset="0"/>
              </a:rPr>
              <a:t>                                   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2000" b="1" dirty="0" smtClean="0">
              <a:solidFill>
                <a:srgbClr val="FF9933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2000" b="1" dirty="0" smtClean="0">
              <a:solidFill>
                <a:srgbClr val="FF9933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2000" b="1" dirty="0" smtClean="0">
              <a:solidFill>
                <a:srgbClr val="FF9933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2000" b="1" dirty="0" smtClean="0">
              <a:solidFill>
                <a:srgbClr val="FF9933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2000" b="1" dirty="0" smtClean="0">
              <a:solidFill>
                <a:srgbClr val="FF9933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2000" b="1" dirty="0" smtClean="0">
              <a:solidFill>
                <a:srgbClr val="FF9933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2000" b="1" dirty="0" smtClean="0">
              <a:solidFill>
                <a:srgbClr val="FF9933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FF9933"/>
                </a:solidFill>
                <a:latin typeface="Times New Roman" pitchFamily="18" charset="0"/>
              </a:rPr>
              <a:t>Катастрофа на Чернобыльской АЭС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2000" b="1" dirty="0" smtClean="0">
              <a:solidFill>
                <a:srgbClr val="FF9999"/>
              </a:solidFill>
              <a:latin typeface="Times New Roman" pitchFamily="18" charset="0"/>
            </a:endParaRPr>
          </a:p>
        </p:txBody>
      </p:sp>
      <p:sp>
        <p:nvSpPr>
          <p:cNvPr id="33798" name="Rectangle 6"/>
          <p:cNvSpPr>
            <a:spLocks noGrp="1" noRot="1" noChangeArrowheads="1"/>
          </p:cNvSpPr>
          <p:nvPr>
            <p:ph type="title"/>
          </p:nvPr>
        </p:nvSpPr>
        <p:spPr>
          <a:xfrm>
            <a:off x="304800" y="0"/>
            <a:ext cx="8540750" cy="8382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FF9900"/>
                </a:solidFill>
                <a:latin typeface="Times New Roman" pitchFamily="18" charset="0"/>
              </a:rPr>
              <a:t>Чрезвычайные ситуации бывают: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79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79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79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28125" cy="620713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Чрезвычайные ситуации техногенного характера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769938"/>
            <a:ext cx="2195513" cy="576262"/>
          </a:xfrm>
          <a:prstGeom prst="rect">
            <a:avLst/>
          </a:prstGeom>
          <a:solidFill>
            <a:srgbClr val="00B050"/>
          </a:solidFill>
          <a:ln>
            <a:solidFill>
              <a:srgbClr val="1731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</a:rPr>
              <a:t>Транспортные аварии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484313"/>
            <a:ext cx="2195513" cy="1152525"/>
          </a:xfrm>
          <a:prstGeom prst="rect">
            <a:avLst/>
          </a:prstGeom>
          <a:solidFill>
            <a:srgbClr val="00B050"/>
          </a:solidFill>
          <a:ln>
            <a:solidFill>
              <a:srgbClr val="1731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</a:rPr>
              <a:t>Аварии  с выбросом биологически опасных веществ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2744788"/>
            <a:ext cx="2195513" cy="936625"/>
          </a:xfrm>
          <a:prstGeom prst="rect">
            <a:avLst/>
          </a:prstGeom>
          <a:solidFill>
            <a:srgbClr val="00B050"/>
          </a:solidFill>
          <a:ln>
            <a:solidFill>
              <a:srgbClr val="1731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</a:rPr>
              <a:t>Аварии на очистных сооружениях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3789363"/>
            <a:ext cx="2195513" cy="514350"/>
          </a:xfrm>
          <a:prstGeom prst="rect">
            <a:avLst/>
          </a:prstGeom>
          <a:solidFill>
            <a:srgbClr val="00B050"/>
          </a:solidFill>
          <a:ln>
            <a:solidFill>
              <a:srgbClr val="1731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Пожары и взрывы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4383088"/>
            <a:ext cx="2195513" cy="1138237"/>
          </a:xfrm>
          <a:prstGeom prst="rect">
            <a:avLst/>
          </a:prstGeom>
          <a:solidFill>
            <a:srgbClr val="00B050"/>
          </a:solidFill>
          <a:ln>
            <a:solidFill>
              <a:srgbClr val="1731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</a:rPr>
              <a:t>Внезапное обрушение зданий и сооружений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931025" y="1052513"/>
            <a:ext cx="2197100" cy="1152525"/>
          </a:xfrm>
          <a:prstGeom prst="rect">
            <a:avLst/>
          </a:prstGeom>
          <a:solidFill>
            <a:srgbClr val="00B050"/>
          </a:solidFill>
          <a:ln>
            <a:solidFill>
              <a:srgbClr val="1731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</a:rPr>
              <a:t>Аварии  с выбросом химически опасных веществ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915150" y="2420938"/>
            <a:ext cx="2195513" cy="1152525"/>
          </a:xfrm>
          <a:prstGeom prst="rect">
            <a:avLst/>
          </a:prstGeom>
          <a:solidFill>
            <a:srgbClr val="00B050"/>
          </a:solidFill>
          <a:ln>
            <a:solidFill>
              <a:srgbClr val="1731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</a:rPr>
              <a:t>Аварии  с выбросом радиоактивных веществ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915150" y="3789363"/>
            <a:ext cx="2195513" cy="1152525"/>
          </a:xfrm>
          <a:prstGeom prst="rect">
            <a:avLst/>
          </a:prstGeom>
          <a:solidFill>
            <a:srgbClr val="00B050"/>
          </a:solidFill>
          <a:ln>
            <a:solidFill>
              <a:srgbClr val="1731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</a:rPr>
              <a:t>Аварии  на энергетических системах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915150" y="5157788"/>
            <a:ext cx="2195513" cy="1201737"/>
          </a:xfrm>
          <a:prstGeom prst="rect">
            <a:avLst/>
          </a:prstGeom>
          <a:solidFill>
            <a:srgbClr val="00B050"/>
          </a:solidFill>
          <a:ln>
            <a:solidFill>
              <a:srgbClr val="1731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</a:rPr>
              <a:t>Аварии  на коммунальных системах жизнеобеспечения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5732463"/>
            <a:ext cx="2195513" cy="936625"/>
          </a:xfrm>
          <a:prstGeom prst="rect">
            <a:avLst/>
          </a:prstGeom>
          <a:solidFill>
            <a:srgbClr val="00B050"/>
          </a:solidFill>
          <a:ln>
            <a:solidFill>
              <a:srgbClr val="1731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dirty="0">
                <a:solidFill>
                  <a:schemeClr val="bg1"/>
                </a:solidFill>
              </a:rPr>
              <a:t>Гидродинамические аварии</a:t>
            </a:r>
          </a:p>
        </p:txBody>
      </p:sp>
      <p:cxnSp>
        <p:nvCxnSpPr>
          <p:cNvPr id="15" name="Прямая соединительная линия 14"/>
          <p:cNvCxnSpPr>
            <a:endCxn id="7175" idx="3"/>
          </p:cNvCxnSpPr>
          <p:nvPr/>
        </p:nvCxnSpPr>
        <p:spPr>
          <a:xfrm>
            <a:off x="2484438" y="620713"/>
            <a:ext cx="22225" cy="56594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516688" y="620713"/>
            <a:ext cx="0" cy="51117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3" idx="3"/>
          </p:cNvCxnSpPr>
          <p:nvPr/>
        </p:nvCxnSpPr>
        <p:spPr>
          <a:xfrm flipH="1">
            <a:off x="2195513" y="1057275"/>
            <a:ext cx="288925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5188" y="1981200"/>
            <a:ext cx="371475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2963" y="3133725"/>
            <a:ext cx="371475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2963" y="3976688"/>
            <a:ext cx="371475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4873625"/>
            <a:ext cx="371475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5188" y="6200775"/>
            <a:ext cx="371475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Прямая со стрелкой 21"/>
          <p:cNvCxnSpPr/>
          <p:nvPr/>
        </p:nvCxnSpPr>
        <p:spPr>
          <a:xfrm>
            <a:off x="6516688" y="1639888"/>
            <a:ext cx="41433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30975" y="5653088"/>
            <a:ext cx="493713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30975" y="4303713"/>
            <a:ext cx="493713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30975" y="2959100"/>
            <a:ext cx="493713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313" y="769938"/>
            <a:ext cx="1728787" cy="109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00325" y="1981200"/>
            <a:ext cx="173355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313" y="3213100"/>
            <a:ext cx="1728787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27313" y="3213100"/>
            <a:ext cx="1728787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27313" y="4452938"/>
            <a:ext cx="1728787" cy="115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78100" y="5616575"/>
            <a:ext cx="1704975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5" name="Picture 1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30763" y="769938"/>
            <a:ext cx="1611312" cy="121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6" name="Picture 18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830763" y="2205038"/>
            <a:ext cx="1611312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7" name="Picture 1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827588" y="3573463"/>
            <a:ext cx="1612900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8" name="Picture 20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851400" y="5248275"/>
            <a:ext cx="1590675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1625" y="228600"/>
            <a:ext cx="8540750" cy="167640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9900"/>
                </a:solidFill>
              </a:rPr>
              <a:t>Пожар-</a:t>
            </a:r>
            <a:r>
              <a:rPr lang="ru-RU" sz="2400" b="1" dirty="0" smtClean="0">
                <a:solidFill>
                  <a:srgbClr val="FF9900"/>
                </a:solidFill>
              </a:rPr>
              <a:t> это неконтролируемое горение, причиняющее материальный ущерб , вред жизни и здоровью граждан , интересам общества и государства.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16387" name="Picture 3" descr="Пожар здания на Проспекте Мир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752600"/>
            <a:ext cx="8606118" cy="4876800"/>
          </a:xfrm>
          <a:noFill/>
          <a:ln/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 flipV="1">
            <a:off x="8610599" y="6099174"/>
            <a:ext cx="231775" cy="758825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advClick="0" advTm="2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MGT000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</p:pic>
      <p:sp>
        <p:nvSpPr>
          <p:cNvPr id="22531" name="Line 3"/>
          <p:cNvSpPr>
            <a:spLocks noChangeShapeType="1"/>
          </p:cNvSpPr>
          <p:nvPr/>
        </p:nvSpPr>
        <p:spPr bwMode="auto">
          <a:xfrm>
            <a:off x="7467600" y="5894388"/>
            <a:ext cx="0" cy="38100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6324600" y="5867400"/>
            <a:ext cx="0" cy="38100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5257800" y="5867400"/>
            <a:ext cx="0" cy="38100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4038600" y="5894388"/>
            <a:ext cx="0" cy="38100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>
            <a:off x="2971800" y="5873750"/>
            <a:ext cx="0" cy="38100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36" name="Line 8"/>
          <p:cNvSpPr>
            <a:spLocks noChangeShapeType="1"/>
          </p:cNvSpPr>
          <p:nvPr/>
        </p:nvSpPr>
        <p:spPr bwMode="auto">
          <a:xfrm>
            <a:off x="1849438" y="5832475"/>
            <a:ext cx="0" cy="38100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>
          <a:xfrm>
            <a:off x="971550" y="404813"/>
            <a:ext cx="7129463" cy="576262"/>
          </a:xfrm>
          <a:noFill/>
          <a:ln/>
          <a:effectLst>
            <a:outerShdw dist="53882" dir="2700000" algn="ctr" rotWithShape="0">
              <a:srgbClr val="FFFF00"/>
            </a:outerShdw>
          </a:effectLst>
        </p:spPr>
        <p:txBody>
          <a:bodyPr>
            <a:normAutofit fontScale="90000"/>
          </a:bodyPr>
          <a:lstStyle/>
          <a:p>
            <a:r>
              <a:rPr lang="ru-RU" sz="3600" b="1">
                <a:solidFill>
                  <a:srgbClr val="FF0000"/>
                </a:solidFill>
                <a:latin typeface="Times New Roman" pitchFamily="18" charset="0"/>
              </a:rPr>
              <a:t>П Р И Ч И Н Ы   П О Ж А Р О В</a:t>
            </a: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457200" y="1828800"/>
            <a:ext cx="1447800" cy="4191000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8900000" scaled="1"/>
          </a:gradFill>
          <a:ln w="9525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1524000" y="4495800"/>
            <a:ext cx="1447800" cy="1524000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8900000" scaled="1"/>
          </a:gradFill>
          <a:ln w="9525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2590800" y="4953000"/>
            <a:ext cx="1447800" cy="1066800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8900000" scaled="1"/>
          </a:gradFill>
          <a:ln w="9525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3733800" y="5715000"/>
            <a:ext cx="1447800" cy="304800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8900000" scaled="1"/>
          </a:gradFill>
          <a:ln w="9525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4876800" y="5638800"/>
            <a:ext cx="1447800" cy="381000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8900000" scaled="1"/>
          </a:gradFill>
          <a:ln w="9525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6019800" y="5715000"/>
            <a:ext cx="1447800" cy="304800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8900000" scaled="1"/>
          </a:gradFill>
          <a:ln w="9525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44" name="Rectangle 16"/>
          <p:cNvSpPr>
            <a:spLocks noChangeArrowheads="1"/>
          </p:cNvSpPr>
          <p:nvPr/>
        </p:nvSpPr>
        <p:spPr bwMode="auto">
          <a:xfrm>
            <a:off x="7086600" y="5791200"/>
            <a:ext cx="1447800" cy="228600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8900000" scaled="1"/>
          </a:gradFill>
          <a:ln w="9525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45" name="Line 17"/>
          <p:cNvSpPr>
            <a:spLocks noChangeShapeType="1"/>
          </p:cNvSpPr>
          <p:nvPr/>
        </p:nvSpPr>
        <p:spPr bwMode="auto">
          <a:xfrm>
            <a:off x="8513763" y="5861050"/>
            <a:ext cx="0" cy="38100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46" name="AutoShape 18"/>
          <p:cNvSpPr>
            <a:spLocks/>
          </p:cNvSpPr>
          <p:nvPr/>
        </p:nvSpPr>
        <p:spPr bwMode="auto">
          <a:xfrm>
            <a:off x="2195513" y="1120775"/>
            <a:ext cx="5622925" cy="466725"/>
          </a:xfrm>
          <a:prstGeom prst="accentCallout2">
            <a:avLst>
              <a:gd name="adj1" fmla="val 24491"/>
              <a:gd name="adj2" fmla="val -1356"/>
              <a:gd name="adj3" fmla="val 24491"/>
              <a:gd name="adj4" fmla="val -8528"/>
              <a:gd name="adj5" fmla="val 236394"/>
              <a:gd name="adj6" fmla="val -16009"/>
            </a:avLst>
          </a:prstGeom>
          <a:noFill/>
          <a:ln w="9525">
            <a:solidFill>
              <a:srgbClr val="FFFF66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eaLnBrk="0" hangingPunct="0"/>
            <a:r>
              <a:rPr lang="ru-RU" sz="2400" b="1" dirty="0">
                <a:solidFill>
                  <a:srgbClr val="FF0000"/>
                </a:solidFill>
                <a:latin typeface="Arial Cyr"/>
                <a:cs typeface="Arial" pitchFamily="34" charset="0"/>
              </a:rPr>
              <a:t>Неосторожное обращение с огнем</a:t>
            </a:r>
          </a:p>
        </p:txBody>
      </p:sp>
      <p:sp>
        <p:nvSpPr>
          <p:cNvPr id="22547" name="AutoShape 19"/>
          <p:cNvSpPr>
            <a:spLocks/>
          </p:cNvSpPr>
          <p:nvPr/>
        </p:nvSpPr>
        <p:spPr bwMode="auto">
          <a:xfrm>
            <a:off x="2411413" y="2057400"/>
            <a:ext cx="6503987" cy="412750"/>
          </a:xfrm>
          <a:prstGeom prst="accentCallout2">
            <a:avLst>
              <a:gd name="adj1" fmla="val 27694"/>
              <a:gd name="adj2" fmla="val -1130"/>
              <a:gd name="adj3" fmla="val 27694"/>
              <a:gd name="adj4" fmla="val -2144"/>
              <a:gd name="adj5" fmla="val 637306"/>
              <a:gd name="adj6" fmla="val -3157"/>
            </a:avLst>
          </a:prstGeom>
          <a:noFill/>
          <a:ln w="9525">
            <a:solidFill>
              <a:srgbClr val="FFFF66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 eaLnBrk="0" hangingPunct="0">
              <a:lnSpc>
                <a:spcPct val="85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Arial Cyr"/>
                <a:cs typeface="Arial" pitchFamily="34" charset="0"/>
              </a:rPr>
              <a:t>Неосторожное </a:t>
            </a:r>
            <a:r>
              <a:rPr lang="ru-RU" sz="2400" b="1" dirty="0">
                <a:solidFill>
                  <a:srgbClr val="FF0000"/>
                </a:solidFill>
                <a:latin typeface="Arial Cyr"/>
                <a:cs typeface="Arial" pitchFamily="34" charset="0"/>
              </a:rPr>
              <a:t>обращение с огнем </a:t>
            </a:r>
            <a:r>
              <a:rPr lang="ru-RU" sz="2400" b="1" dirty="0" smtClean="0">
                <a:solidFill>
                  <a:srgbClr val="FF0000"/>
                </a:solidFill>
                <a:latin typeface="Arial Cyr"/>
                <a:cs typeface="Arial" pitchFamily="34" charset="0"/>
              </a:rPr>
              <a:t>детей</a:t>
            </a:r>
            <a:endParaRPr lang="ru-RU" sz="2400" b="1" dirty="0">
              <a:solidFill>
                <a:srgbClr val="FF0000"/>
              </a:solidFill>
              <a:latin typeface="Arial Cyr"/>
              <a:cs typeface="Arial" pitchFamily="34" charset="0"/>
            </a:endParaRPr>
          </a:p>
        </p:txBody>
      </p:sp>
      <p:sp>
        <p:nvSpPr>
          <p:cNvPr id="22548" name="AutoShape 20"/>
          <p:cNvSpPr>
            <a:spLocks/>
          </p:cNvSpPr>
          <p:nvPr/>
        </p:nvSpPr>
        <p:spPr bwMode="auto">
          <a:xfrm>
            <a:off x="3379788" y="2705100"/>
            <a:ext cx="5764212" cy="723900"/>
          </a:xfrm>
          <a:prstGeom prst="accentCallout2">
            <a:avLst>
              <a:gd name="adj1" fmla="val 15792"/>
              <a:gd name="adj2" fmla="val -1324"/>
              <a:gd name="adj3" fmla="val 15792"/>
              <a:gd name="adj4" fmla="val -4324"/>
              <a:gd name="adj5" fmla="val 330704"/>
              <a:gd name="adj6" fmla="val -7491"/>
            </a:avLst>
          </a:prstGeom>
          <a:noFill/>
          <a:ln w="9525">
            <a:solidFill>
              <a:srgbClr val="FFFF66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eaLnBrk="0" hangingPunct="0">
              <a:lnSpc>
                <a:spcPct val="85000"/>
              </a:lnSpc>
            </a:pPr>
            <a:r>
              <a:rPr lang="ru-RU" sz="2400" b="1" dirty="0">
                <a:solidFill>
                  <a:srgbClr val="FF0000"/>
                </a:solidFill>
                <a:latin typeface="Arial Cyr"/>
                <a:cs typeface="Arial" pitchFamily="34" charset="0"/>
              </a:rPr>
              <a:t>Нарушение правил устройства и эксплуатации электроустановок</a:t>
            </a:r>
          </a:p>
        </p:txBody>
      </p:sp>
      <p:sp>
        <p:nvSpPr>
          <p:cNvPr id="22549" name="AutoShape 21"/>
          <p:cNvSpPr>
            <a:spLocks/>
          </p:cNvSpPr>
          <p:nvPr/>
        </p:nvSpPr>
        <p:spPr bwMode="auto">
          <a:xfrm>
            <a:off x="3990975" y="3657600"/>
            <a:ext cx="5489575" cy="1196975"/>
          </a:xfrm>
          <a:prstGeom prst="accentCallout3">
            <a:avLst>
              <a:gd name="adj1" fmla="val 9551"/>
              <a:gd name="adj2" fmla="val -1389"/>
              <a:gd name="adj3" fmla="val 9551"/>
              <a:gd name="adj4" fmla="val -11278"/>
              <a:gd name="adj5" fmla="val 88991"/>
              <a:gd name="adj6" fmla="val -11278"/>
              <a:gd name="adj7" fmla="val 173208"/>
              <a:gd name="adj8" fmla="val 15037"/>
            </a:avLst>
          </a:prstGeom>
          <a:noFill/>
          <a:ln w="9525">
            <a:solidFill>
              <a:srgbClr val="FFFF66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eaLnBrk="0" hangingPunct="0"/>
            <a:r>
              <a:rPr lang="ru-RU" sz="2400" b="1" dirty="0">
                <a:solidFill>
                  <a:srgbClr val="FF0000"/>
                </a:solidFill>
                <a:latin typeface="Arial Cyr"/>
                <a:cs typeface="Arial" pitchFamily="34" charset="0"/>
              </a:rPr>
              <a:t>Неисправность оборудования,</a:t>
            </a:r>
          </a:p>
          <a:p>
            <a:pPr eaLnBrk="0" hangingPunct="0"/>
            <a:r>
              <a:rPr lang="ru-RU" sz="2400" b="1" dirty="0">
                <a:solidFill>
                  <a:srgbClr val="FF0000"/>
                </a:solidFill>
                <a:latin typeface="Arial Cyr"/>
                <a:cs typeface="Arial" pitchFamily="34" charset="0"/>
              </a:rPr>
              <a:t>огневые работы, поджоги и прочее</a:t>
            </a:r>
          </a:p>
        </p:txBody>
      </p:sp>
      <p:sp>
        <p:nvSpPr>
          <p:cNvPr id="22550" name="Rectangle 22"/>
          <p:cNvSpPr>
            <a:spLocks noChangeArrowheads="1"/>
          </p:cNvSpPr>
          <p:nvPr/>
        </p:nvSpPr>
        <p:spPr bwMode="auto">
          <a:xfrm>
            <a:off x="5029200" y="1600200"/>
            <a:ext cx="122396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cs typeface="Arial" pitchFamily="34" charset="0"/>
              </a:rPr>
              <a:t>65-70%</a:t>
            </a:r>
          </a:p>
        </p:txBody>
      </p:sp>
      <p:sp>
        <p:nvSpPr>
          <p:cNvPr id="22551" name="Rectangle 23"/>
          <p:cNvSpPr>
            <a:spLocks noChangeArrowheads="1"/>
          </p:cNvSpPr>
          <p:nvPr/>
        </p:nvSpPr>
        <p:spPr bwMode="auto">
          <a:xfrm>
            <a:off x="5076825" y="2420938"/>
            <a:ext cx="12954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cs typeface="Arial" pitchFamily="34" charset="0"/>
              </a:rPr>
              <a:t>15-16%</a:t>
            </a:r>
          </a:p>
        </p:txBody>
      </p:sp>
      <p:sp>
        <p:nvSpPr>
          <p:cNvPr id="22552" name="Rectangle 24"/>
          <p:cNvSpPr>
            <a:spLocks noChangeArrowheads="1"/>
          </p:cNvSpPr>
          <p:nvPr/>
        </p:nvSpPr>
        <p:spPr bwMode="auto">
          <a:xfrm>
            <a:off x="5292725" y="3429000"/>
            <a:ext cx="12954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cs typeface="Arial" pitchFamily="34" charset="0"/>
              </a:rPr>
              <a:t>10-11%</a:t>
            </a:r>
          </a:p>
        </p:txBody>
      </p:sp>
      <p:sp>
        <p:nvSpPr>
          <p:cNvPr id="22553" name="Rectangle 25"/>
          <p:cNvSpPr>
            <a:spLocks noChangeArrowheads="1"/>
          </p:cNvSpPr>
          <p:nvPr/>
        </p:nvSpPr>
        <p:spPr bwMode="auto">
          <a:xfrm>
            <a:off x="5410200" y="4652963"/>
            <a:ext cx="2039938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cs typeface="Arial" pitchFamily="34" charset="0"/>
              </a:rPr>
              <a:t>Около 1-2%</a:t>
            </a:r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6" grpId="0" animBg="1" autoUpdateAnimBg="0"/>
    </p:bldLst>
  </p:timing>
</p:sld>
</file>

<file path=ppt/theme/theme1.xml><?xml version="1.0" encoding="utf-8"?>
<a:theme xmlns:a="http://schemas.openxmlformats.org/drawingml/2006/main" name="Граница">
  <a:themeElements>
    <a:clrScheme name="Граница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Границ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раница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Граница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3496</TotalTime>
  <Words>1109</Words>
  <Application>Microsoft Office PowerPoint</Application>
  <PresentationFormat>Экран (4:3)</PresentationFormat>
  <Paragraphs>198</Paragraphs>
  <Slides>45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Граница</vt:lpstr>
      <vt:lpstr>Правила поведения в условиях чрезвычайных ситуаций</vt:lpstr>
      <vt:lpstr>Презентация PowerPoint</vt:lpstr>
      <vt:lpstr>Презентация PowerPoint</vt:lpstr>
      <vt:lpstr>Чрезвычайные ситуации бывают:</vt:lpstr>
      <vt:lpstr>На огромной территории нашей страны возможны:</vt:lpstr>
      <vt:lpstr>Чрезвычайные ситуации бывают:</vt:lpstr>
      <vt:lpstr>Презентация PowerPoint</vt:lpstr>
      <vt:lpstr>Пожар- это неконтролируемое горение, причиняющее материальный ущерб , вред жизни и здоровью граждан , интересам общества и государства. </vt:lpstr>
      <vt:lpstr>П Р И Ч И Н Ы   П О Ж А Р О В</vt:lpstr>
      <vt:lpstr>Основные причины возникновения пожара в быту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ПОРАЖАЮЩИЕ ФАКТОРЫ ПОЖАРОВ</vt:lpstr>
      <vt:lpstr>Презентация PowerPoint</vt:lpstr>
      <vt:lpstr>Средства тушения пожара в ГБОУ СОШ № 1226</vt:lpstr>
      <vt:lpstr> В школе установлены: </vt:lpstr>
      <vt:lpstr>Как пользоваться порошковым огнетушителем ОП-5(г)</vt:lpstr>
      <vt:lpstr>Правила поведения при пожаре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Если горит балкон или лоджия </vt:lpstr>
      <vt:lpstr>Если горит входная дверь квартиры </vt:lpstr>
      <vt:lpstr>При  загорании электроприбора</vt:lpstr>
      <vt:lpstr>Если горит одежда на человеке</vt:lpstr>
      <vt:lpstr>Презентация PowerPoint</vt:lpstr>
      <vt:lpstr>В случае возникновения пожара в школе</vt:lpstr>
      <vt:lpstr>Последовательность действий при пожаре в школе</vt:lpstr>
      <vt:lpstr>Чего нельзя делать при возникновении пожара в школе </vt:lpstr>
      <vt:lpstr>Что нужно делать</vt:lpstr>
      <vt:lpstr>Чего нельзя делать при пожаре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1</dc:creator>
  <cp:lastModifiedBy>metodist</cp:lastModifiedBy>
  <cp:revision>111</cp:revision>
  <cp:lastPrinted>1601-01-01T00:00:00Z</cp:lastPrinted>
  <dcterms:created xsi:type="dcterms:W3CDTF">1601-01-01T00:00:00Z</dcterms:created>
  <dcterms:modified xsi:type="dcterms:W3CDTF">2021-05-19T08:53:33Z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