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bookmarkIdSeed="2">
  <p:sldMasterIdLst>
    <p:sldMasterId id="2147483660" r:id="rId1"/>
    <p:sldMasterId id="2147483672" r:id="rId2"/>
  </p:sldMasterIdLst>
  <p:notesMasterIdLst>
    <p:notesMasterId r:id="rId214"/>
  </p:notesMasterIdLst>
  <p:sldIdLst>
    <p:sldId id="394" r:id="rId3"/>
    <p:sldId id="389" r:id="rId4"/>
    <p:sldId id="482" r:id="rId5"/>
    <p:sldId id="484" r:id="rId6"/>
    <p:sldId id="483" r:id="rId7"/>
    <p:sldId id="485" r:id="rId8"/>
    <p:sldId id="486" r:id="rId9"/>
    <p:sldId id="487" r:id="rId10"/>
    <p:sldId id="488" r:id="rId11"/>
    <p:sldId id="631" r:id="rId12"/>
    <p:sldId id="489" r:id="rId13"/>
    <p:sldId id="490" r:id="rId14"/>
    <p:sldId id="491" r:id="rId15"/>
    <p:sldId id="492" r:id="rId16"/>
    <p:sldId id="493" r:id="rId17"/>
    <p:sldId id="494" r:id="rId18"/>
    <p:sldId id="495" r:id="rId19"/>
    <p:sldId id="496" r:id="rId20"/>
    <p:sldId id="632" r:id="rId21"/>
    <p:sldId id="497" r:id="rId22"/>
    <p:sldId id="498" r:id="rId23"/>
    <p:sldId id="633" r:id="rId24"/>
    <p:sldId id="499" r:id="rId25"/>
    <p:sldId id="500" r:id="rId26"/>
    <p:sldId id="501" r:id="rId27"/>
    <p:sldId id="502" r:id="rId28"/>
    <p:sldId id="504" r:id="rId29"/>
    <p:sldId id="505" r:id="rId30"/>
    <p:sldId id="506" r:id="rId31"/>
    <p:sldId id="507" r:id="rId32"/>
    <p:sldId id="508" r:id="rId33"/>
    <p:sldId id="509" r:id="rId34"/>
    <p:sldId id="510" r:id="rId35"/>
    <p:sldId id="511" r:id="rId36"/>
    <p:sldId id="512" r:id="rId37"/>
    <p:sldId id="513" r:id="rId38"/>
    <p:sldId id="514" r:id="rId39"/>
    <p:sldId id="515" r:id="rId40"/>
    <p:sldId id="516" r:id="rId41"/>
    <p:sldId id="634" r:id="rId42"/>
    <p:sldId id="517" r:id="rId43"/>
    <p:sldId id="518" r:id="rId44"/>
    <p:sldId id="519" r:id="rId45"/>
    <p:sldId id="635" r:id="rId46"/>
    <p:sldId id="520" r:id="rId47"/>
    <p:sldId id="521" r:id="rId48"/>
    <p:sldId id="522" r:id="rId49"/>
    <p:sldId id="524" r:id="rId50"/>
    <p:sldId id="525" r:id="rId51"/>
    <p:sldId id="636" r:id="rId52"/>
    <p:sldId id="526" r:id="rId53"/>
    <p:sldId id="527" r:id="rId54"/>
    <p:sldId id="528" r:id="rId55"/>
    <p:sldId id="529" r:id="rId56"/>
    <p:sldId id="637" r:id="rId57"/>
    <p:sldId id="530" r:id="rId58"/>
    <p:sldId id="531" r:id="rId59"/>
    <p:sldId id="638" r:id="rId60"/>
    <p:sldId id="532" r:id="rId61"/>
    <p:sldId id="533" r:id="rId62"/>
    <p:sldId id="534" r:id="rId63"/>
    <p:sldId id="535" r:id="rId64"/>
    <p:sldId id="536" r:id="rId65"/>
    <p:sldId id="537" r:id="rId66"/>
    <p:sldId id="538" r:id="rId67"/>
    <p:sldId id="539" r:id="rId68"/>
    <p:sldId id="540" r:id="rId69"/>
    <p:sldId id="541" r:id="rId70"/>
    <p:sldId id="542" r:id="rId71"/>
    <p:sldId id="543" r:id="rId72"/>
    <p:sldId id="544" r:id="rId73"/>
    <p:sldId id="545" r:id="rId74"/>
    <p:sldId id="546" r:id="rId75"/>
    <p:sldId id="547" r:id="rId76"/>
    <p:sldId id="548" r:id="rId77"/>
    <p:sldId id="549" r:id="rId78"/>
    <p:sldId id="550" r:id="rId79"/>
    <p:sldId id="639" r:id="rId80"/>
    <p:sldId id="551" r:id="rId81"/>
    <p:sldId id="552" r:id="rId82"/>
    <p:sldId id="553" r:id="rId83"/>
    <p:sldId id="554" r:id="rId84"/>
    <p:sldId id="640" r:id="rId85"/>
    <p:sldId id="641" r:id="rId86"/>
    <p:sldId id="555" r:id="rId87"/>
    <p:sldId id="642" r:id="rId88"/>
    <p:sldId id="556" r:id="rId89"/>
    <p:sldId id="557" r:id="rId90"/>
    <p:sldId id="558" r:id="rId91"/>
    <p:sldId id="559" r:id="rId92"/>
    <p:sldId id="643" r:id="rId93"/>
    <p:sldId id="560" r:id="rId94"/>
    <p:sldId id="644" r:id="rId95"/>
    <p:sldId id="645" r:id="rId96"/>
    <p:sldId id="646" r:id="rId97"/>
    <p:sldId id="647" r:id="rId98"/>
    <p:sldId id="564" r:id="rId99"/>
    <p:sldId id="648" r:id="rId100"/>
    <p:sldId id="649" r:id="rId101"/>
    <p:sldId id="650" r:id="rId102"/>
    <p:sldId id="651" r:id="rId103"/>
    <p:sldId id="565" r:id="rId104"/>
    <p:sldId id="566" r:id="rId105"/>
    <p:sldId id="567" r:id="rId106"/>
    <p:sldId id="652" r:id="rId107"/>
    <p:sldId id="568" r:id="rId108"/>
    <p:sldId id="654" r:id="rId109"/>
    <p:sldId id="655" r:id="rId110"/>
    <p:sldId id="653" r:id="rId111"/>
    <p:sldId id="569" r:id="rId112"/>
    <p:sldId id="656" r:id="rId113"/>
    <p:sldId id="570" r:id="rId114"/>
    <p:sldId id="571" r:id="rId115"/>
    <p:sldId id="561" r:id="rId116"/>
    <p:sldId id="657" r:id="rId117"/>
    <p:sldId id="562" r:id="rId118"/>
    <p:sldId id="563" r:id="rId119"/>
    <p:sldId id="572" r:id="rId120"/>
    <p:sldId id="658" r:id="rId121"/>
    <p:sldId id="659" r:id="rId122"/>
    <p:sldId id="660" r:id="rId123"/>
    <p:sldId id="573" r:id="rId124"/>
    <p:sldId id="661" r:id="rId125"/>
    <p:sldId id="574" r:id="rId126"/>
    <p:sldId id="575" r:id="rId127"/>
    <p:sldId id="576" r:id="rId128"/>
    <p:sldId id="577" r:id="rId129"/>
    <p:sldId id="578" r:id="rId130"/>
    <p:sldId id="579" r:id="rId131"/>
    <p:sldId id="580" r:id="rId132"/>
    <p:sldId id="581" r:id="rId133"/>
    <p:sldId id="662" r:id="rId134"/>
    <p:sldId id="582" r:id="rId135"/>
    <p:sldId id="663" r:id="rId136"/>
    <p:sldId id="583" r:id="rId137"/>
    <p:sldId id="584" r:id="rId138"/>
    <p:sldId id="585" r:id="rId139"/>
    <p:sldId id="586" r:id="rId140"/>
    <p:sldId id="587" r:id="rId141"/>
    <p:sldId id="588" r:id="rId142"/>
    <p:sldId id="589" r:id="rId143"/>
    <p:sldId id="590" r:id="rId144"/>
    <p:sldId id="591" r:id="rId145"/>
    <p:sldId id="664" r:id="rId146"/>
    <p:sldId id="592" r:id="rId147"/>
    <p:sldId id="666" r:id="rId148"/>
    <p:sldId id="593" r:id="rId149"/>
    <p:sldId id="665" r:id="rId150"/>
    <p:sldId id="667" r:id="rId151"/>
    <p:sldId id="668" r:id="rId152"/>
    <p:sldId id="594" r:id="rId153"/>
    <p:sldId id="669" r:id="rId154"/>
    <p:sldId id="670" r:id="rId155"/>
    <p:sldId id="595" r:id="rId156"/>
    <p:sldId id="596" r:id="rId157"/>
    <p:sldId id="671" r:id="rId158"/>
    <p:sldId id="597" r:id="rId159"/>
    <p:sldId id="672" r:id="rId160"/>
    <p:sldId id="598" r:id="rId161"/>
    <p:sldId id="599" r:id="rId162"/>
    <p:sldId id="673" r:id="rId163"/>
    <p:sldId id="600" r:id="rId164"/>
    <p:sldId id="601" r:id="rId165"/>
    <p:sldId id="602" r:id="rId166"/>
    <p:sldId id="674" r:id="rId167"/>
    <p:sldId id="603" r:id="rId168"/>
    <p:sldId id="604" r:id="rId169"/>
    <p:sldId id="605" r:id="rId170"/>
    <p:sldId id="675" r:id="rId171"/>
    <p:sldId id="676" r:id="rId172"/>
    <p:sldId id="606" r:id="rId173"/>
    <p:sldId id="607" r:id="rId174"/>
    <p:sldId id="608" r:id="rId175"/>
    <p:sldId id="677" r:id="rId176"/>
    <p:sldId id="678" r:id="rId177"/>
    <p:sldId id="609" r:id="rId178"/>
    <p:sldId id="610" r:id="rId179"/>
    <p:sldId id="611" r:id="rId180"/>
    <p:sldId id="612" r:id="rId181"/>
    <p:sldId id="613" r:id="rId182"/>
    <p:sldId id="614" r:id="rId183"/>
    <p:sldId id="615" r:id="rId184"/>
    <p:sldId id="616" r:id="rId185"/>
    <p:sldId id="617" r:id="rId186"/>
    <p:sldId id="679" r:id="rId187"/>
    <p:sldId id="680" r:id="rId188"/>
    <p:sldId id="681" r:id="rId189"/>
    <p:sldId id="682" r:id="rId190"/>
    <p:sldId id="618" r:id="rId191"/>
    <p:sldId id="619" r:id="rId192"/>
    <p:sldId id="620" r:id="rId193"/>
    <p:sldId id="621" r:id="rId194"/>
    <p:sldId id="683" r:id="rId195"/>
    <p:sldId id="622" r:id="rId196"/>
    <p:sldId id="623" r:id="rId197"/>
    <p:sldId id="624" r:id="rId198"/>
    <p:sldId id="625" r:id="rId199"/>
    <p:sldId id="626" r:id="rId200"/>
    <p:sldId id="627" r:id="rId201"/>
    <p:sldId id="628" r:id="rId202"/>
    <p:sldId id="684" r:id="rId203"/>
    <p:sldId id="685" r:id="rId204"/>
    <p:sldId id="629" r:id="rId205"/>
    <p:sldId id="630" r:id="rId206"/>
    <p:sldId id="503" r:id="rId207"/>
    <p:sldId id="686" r:id="rId208"/>
    <p:sldId id="687" r:id="rId209"/>
    <p:sldId id="688" r:id="rId210"/>
    <p:sldId id="689" r:id="rId211"/>
    <p:sldId id="690" r:id="rId212"/>
    <p:sldId id="691" r:id="rId213"/>
  </p:sldIdLst>
  <p:sldSz cx="9144000" cy="5143500" type="screen16x9"/>
  <p:notesSz cx="6858000" cy="9144000"/>
  <p:embeddedFontLst>
    <p:embeddedFont>
      <p:font typeface="Calibri" panose="020F0502020204030204" pitchFamily="34" charset="0"/>
      <p:regular r:id="rId215"/>
      <p:bold r:id="rId216"/>
      <p:italic r:id="rId217"/>
      <p:boldItalic r:id="rId218"/>
    </p:embeddedFont>
    <p:embeddedFont>
      <p:font typeface="Open Sans" panose="020B0606030504020204" pitchFamily="34" charset="0"/>
      <p:regular r:id="rId219"/>
      <p:bold r:id="rId220"/>
      <p:italic r:id="rId221"/>
      <p:boldItalic r:id="rId222"/>
    </p:embeddedFont>
    <p:embeddedFont>
      <p:font typeface="Roboto Slab" pitchFamily="2" charset="0"/>
      <p:regular r:id="rId223"/>
      <p:bold r:id="rId224"/>
    </p:embeddedFont>
  </p:embeddedFontLst>
  <p:defaultText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pos="226" userDrawn="1">
          <p15:clr>
            <a:srgbClr val="A4A3A4"/>
          </p15:clr>
        </p15:guide>
        <p15:guide id="4" orient="horz" pos="3026" userDrawn="1">
          <p15:clr>
            <a:srgbClr val="A4A3A4"/>
          </p15:clr>
        </p15:guide>
        <p15:guide id="11" pos="5534" userDrawn="1">
          <p15:clr>
            <a:srgbClr val="A4A3A4"/>
          </p15:clr>
        </p15:guide>
        <p15:guide id="12" orient="horz" pos="509" userDrawn="1">
          <p15:clr>
            <a:srgbClr val="A4A3A4"/>
          </p15:clr>
        </p15:guide>
        <p15:guide id="14" pos="3016" userDrawn="1">
          <p15:clr>
            <a:srgbClr val="A4A3A4"/>
          </p15:clr>
        </p15:guide>
        <p15:guide id="15" pos="2767" userDrawn="1">
          <p15:clr>
            <a:srgbClr val="A4A3A4"/>
          </p15:clr>
        </p15:guide>
        <p15:guide id="16" orient="horz" pos="75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E52E"/>
    <a:srgbClr val="296ACA"/>
    <a:srgbClr val="2869C9"/>
    <a:srgbClr val="FF1F28"/>
    <a:srgbClr val="FD1D26"/>
    <a:srgbClr val="2D72D3"/>
    <a:srgbClr val="FC1A24"/>
    <a:srgbClr val="2259B5"/>
    <a:srgbClr val="222530"/>
    <a:srgbClr val="0506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13" autoAdjust="0"/>
    <p:restoredTop sz="94053" autoAdjust="0"/>
  </p:normalViewPr>
  <p:slideViewPr>
    <p:cSldViewPr snapToGrid="0">
      <p:cViewPr varScale="1">
        <p:scale>
          <a:sx n="111" d="100"/>
          <a:sy n="111" d="100"/>
        </p:scale>
        <p:origin x="750" y="108"/>
      </p:cViewPr>
      <p:guideLst>
        <p:guide pos="226"/>
        <p:guide orient="horz" pos="3026"/>
        <p:guide pos="5534"/>
        <p:guide orient="horz" pos="509"/>
        <p:guide pos="3016"/>
        <p:guide pos="2767"/>
        <p:guide orient="horz" pos="758"/>
      </p:guideLst>
    </p:cSldViewPr>
  </p:slideViewPr>
  <p:notesTextViewPr>
    <p:cViewPr>
      <p:scale>
        <a:sx n="1" d="1"/>
        <a:sy n="1" d="1"/>
      </p:scale>
      <p:origin x="0" y="0"/>
    </p:cViewPr>
  </p:notesTextViewPr>
  <p:sorterViewPr>
    <p:cViewPr varScale="1">
      <p:scale>
        <a:sx n="100" d="100"/>
        <a:sy n="100" d="100"/>
      </p:scale>
      <p:origin x="0" y="-4173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viewProps" Target="viewProp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font" Target="fonts/font2.fntdata"/><Relationship Id="rId211" Type="http://schemas.openxmlformats.org/officeDocument/2006/relationships/slide" Target="slides/slide209.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6" Type="http://schemas.openxmlformats.org/officeDocument/2006/relationships/slide" Target="slides/slide204.xml"/><Relationship Id="rId227" Type="http://schemas.openxmlformats.org/officeDocument/2006/relationships/theme" Target="theme/theme1.xml"/><Relationship Id="rId201" Type="http://schemas.openxmlformats.org/officeDocument/2006/relationships/slide" Target="slides/slide199.xml"/><Relationship Id="rId222" Type="http://schemas.openxmlformats.org/officeDocument/2006/relationships/font" Target="fonts/font8.fntdata"/><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217"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212" Type="http://schemas.openxmlformats.org/officeDocument/2006/relationships/slide" Target="slides/slide210.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slide" Target="slides/slide200.xml"/><Relationship Id="rId207" Type="http://schemas.openxmlformats.org/officeDocument/2006/relationships/slide" Target="slides/slide205.xml"/><Relationship Id="rId223" Type="http://schemas.openxmlformats.org/officeDocument/2006/relationships/font" Target="fonts/font9.fntdata"/><Relationship Id="rId228"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13" Type="http://schemas.openxmlformats.org/officeDocument/2006/relationships/slide" Target="slides/slide211.xml"/><Relationship Id="rId218" Type="http://schemas.openxmlformats.org/officeDocument/2006/relationships/font" Target="fonts/font4.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slide" Target="slides/slide201.xml"/><Relationship Id="rId208" Type="http://schemas.openxmlformats.org/officeDocument/2006/relationships/slide" Target="slides/slide206.xml"/><Relationship Id="rId19" Type="http://schemas.openxmlformats.org/officeDocument/2006/relationships/slide" Target="slides/slide17.xml"/><Relationship Id="rId224" Type="http://schemas.openxmlformats.org/officeDocument/2006/relationships/font" Target="fonts/font10.fntdata"/><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219" Type="http://schemas.openxmlformats.org/officeDocument/2006/relationships/font" Target="fonts/font5.fntdata"/><Relationship Id="rId3" Type="http://schemas.openxmlformats.org/officeDocument/2006/relationships/slide" Target="slides/slide1.xml"/><Relationship Id="rId214" Type="http://schemas.openxmlformats.org/officeDocument/2006/relationships/notesMaster" Target="notesMasters/notesMaster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font" Target="fonts/font6.fntdata"/><Relationship Id="rId225"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font" Target="fonts/font1.fntdata"/><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font" Target="fonts/font7.fntdata"/><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F1B41E-17B3-44CE-8E19-FCB63DD51A28}" type="datetimeFigureOut">
              <a:rPr lang="ru-RU" smtClean="0"/>
              <a:t>06.12.2019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61DEFC-839A-4688-A129-6AA2F4833DA1}" type="slidenum">
              <a:rPr lang="ru-RU" smtClean="0"/>
              <a:t>‹#›</a:t>
            </a:fld>
            <a:endParaRPr lang="ru-RU"/>
          </a:p>
        </p:txBody>
      </p:sp>
    </p:spTree>
    <p:extLst>
      <p:ext uri="{BB962C8B-B14F-4D97-AF65-F5344CB8AC3E}">
        <p14:creationId xmlns:p14="http://schemas.microsoft.com/office/powerpoint/2010/main" val="1557357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1761DEFC-839A-4688-A129-6AA2F4833DA1}" type="slidenum">
              <a:rPr lang="ru-RU" smtClean="0"/>
              <a:t>109</a:t>
            </a:fld>
            <a:endParaRPr lang="ru-RU"/>
          </a:p>
        </p:txBody>
      </p:sp>
    </p:spTree>
    <p:extLst>
      <p:ext uri="{BB962C8B-B14F-4D97-AF65-F5344CB8AC3E}">
        <p14:creationId xmlns:p14="http://schemas.microsoft.com/office/powerpoint/2010/main" val="2564100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1761DEFC-839A-4688-A129-6AA2F4833DA1}" type="slidenum">
              <a:rPr lang="ru-RU" smtClean="0"/>
              <a:t>174</a:t>
            </a:fld>
            <a:endParaRPr lang="ru-RU"/>
          </a:p>
        </p:txBody>
      </p:sp>
    </p:spTree>
    <p:extLst>
      <p:ext uri="{BB962C8B-B14F-4D97-AF65-F5344CB8AC3E}">
        <p14:creationId xmlns:p14="http://schemas.microsoft.com/office/powerpoint/2010/main" val="3341949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1761DEFC-839A-4688-A129-6AA2F4833DA1}" type="slidenum">
              <a:rPr lang="ru-RU" smtClean="0"/>
              <a:t>211</a:t>
            </a:fld>
            <a:endParaRPr lang="ru-RU"/>
          </a:p>
        </p:txBody>
      </p:sp>
    </p:spTree>
    <p:extLst>
      <p:ext uri="{BB962C8B-B14F-4D97-AF65-F5344CB8AC3E}">
        <p14:creationId xmlns:p14="http://schemas.microsoft.com/office/powerpoint/2010/main" val="1480127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E06E679-DC75-4745-852D-F583D5FA2C9D}"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2911590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06E679-DC75-4745-852D-F583D5FA2C9D}"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2724224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06E679-DC75-4745-852D-F583D5FA2C9D}"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2070443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1B317D5-9F8B-4CE2-A8D2-BA4B821C575C}"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9228746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1B317D5-9F8B-4CE2-A8D2-BA4B821C575C}"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939576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1B317D5-9F8B-4CE2-A8D2-BA4B821C575C}"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2773059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1B317D5-9F8B-4CE2-A8D2-BA4B821C575C}"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27209091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1B317D5-9F8B-4CE2-A8D2-BA4B821C575C}" type="datetimeFigureOut">
              <a:rPr lang="ru-RU" smtClean="0"/>
              <a:t>06.12.2019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1936275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1B317D5-9F8B-4CE2-A8D2-BA4B821C575C}" type="datetimeFigureOut">
              <a:rPr lang="ru-RU" smtClean="0"/>
              <a:t>06.12.2019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14537425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B317D5-9F8B-4CE2-A8D2-BA4B821C575C}" type="datetimeFigureOut">
              <a:rPr lang="ru-RU" smtClean="0"/>
              <a:t>06.12.2019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1150403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1B317D5-9F8B-4CE2-A8D2-BA4B821C575C}"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18748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E06E679-DC75-4745-852D-F583D5FA2C9D}"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1834865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1B317D5-9F8B-4CE2-A8D2-BA4B821C575C}"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1350497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1B317D5-9F8B-4CE2-A8D2-BA4B821C575C}"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3171069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1B317D5-9F8B-4CE2-A8D2-BA4B821C575C}"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5EFBF47-6035-4F1A-8ADC-D4AE782FFEEF}" type="slidenum">
              <a:rPr lang="ru-RU" smtClean="0"/>
              <a:t>‹#›</a:t>
            </a:fld>
            <a:endParaRPr lang="ru-RU"/>
          </a:p>
        </p:txBody>
      </p:sp>
    </p:spTree>
    <p:extLst>
      <p:ext uri="{BB962C8B-B14F-4D97-AF65-F5344CB8AC3E}">
        <p14:creationId xmlns:p14="http://schemas.microsoft.com/office/powerpoint/2010/main" val="2300578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E06E679-DC75-4745-852D-F583D5FA2C9D}" type="datetimeFigureOut">
              <a:rPr lang="ru-RU" smtClean="0"/>
              <a:t>06.12.2019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79577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E06E679-DC75-4745-852D-F583D5FA2C9D}"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1789636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E06E679-DC75-4745-852D-F583D5FA2C9D}" type="datetimeFigureOut">
              <a:rPr lang="ru-RU" smtClean="0"/>
              <a:t>06.12.2019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3190836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E06E679-DC75-4745-852D-F583D5FA2C9D}" type="datetimeFigureOut">
              <a:rPr lang="ru-RU" smtClean="0"/>
              <a:t>06.12.2019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362526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06E679-DC75-4745-852D-F583D5FA2C9D}" type="datetimeFigureOut">
              <a:rPr lang="ru-RU" smtClean="0"/>
              <a:t>06.12.2019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546069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E06E679-DC75-4745-852D-F583D5FA2C9D}"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1399515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E06E679-DC75-4745-852D-F583D5FA2C9D}" type="datetimeFigureOut">
              <a:rPr lang="ru-RU" smtClean="0"/>
              <a:t>06.12.2019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721A449-B48E-44C3-9B97-791039936F93}" type="slidenum">
              <a:rPr lang="ru-RU" smtClean="0"/>
              <a:t>‹#›</a:t>
            </a:fld>
            <a:endParaRPr lang="ru-RU"/>
          </a:p>
        </p:txBody>
      </p:sp>
    </p:spTree>
    <p:extLst>
      <p:ext uri="{BB962C8B-B14F-4D97-AF65-F5344CB8AC3E}">
        <p14:creationId xmlns:p14="http://schemas.microsoft.com/office/powerpoint/2010/main" val="406455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E06E679-DC75-4745-852D-F583D5FA2C9D}" type="datetimeFigureOut">
              <a:rPr lang="ru-RU" smtClean="0"/>
              <a:t>06.12.2019</a:t>
            </a:fld>
            <a:endParaRPr lang="ru-R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721A449-B48E-44C3-9B97-791039936F93}" type="slidenum">
              <a:rPr lang="ru-RU" smtClean="0"/>
              <a:t>‹#›</a:t>
            </a:fld>
            <a:endParaRPr lang="ru-RU"/>
          </a:p>
        </p:txBody>
      </p:sp>
    </p:spTree>
    <p:extLst>
      <p:ext uri="{BB962C8B-B14F-4D97-AF65-F5344CB8AC3E}">
        <p14:creationId xmlns:p14="http://schemas.microsoft.com/office/powerpoint/2010/main" val="1047179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1B317D5-9F8B-4CE2-A8D2-BA4B821C575C}" type="datetimeFigureOut">
              <a:rPr lang="ru-RU" smtClean="0"/>
              <a:t>06.12.2019</a:t>
            </a:fld>
            <a:endParaRPr lang="ru-RU"/>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5EFBF47-6035-4F1A-8ADC-D4AE782FFEEF}" type="slidenum">
              <a:rPr lang="ru-RU" smtClean="0"/>
              <a:t>‹#›</a:t>
            </a:fld>
            <a:endParaRPr lang="ru-RU"/>
          </a:p>
        </p:txBody>
      </p:sp>
    </p:spTree>
    <p:extLst>
      <p:ext uri="{BB962C8B-B14F-4D97-AF65-F5344CB8AC3E}">
        <p14:creationId xmlns:p14="http://schemas.microsoft.com/office/powerpoint/2010/main" val="15770579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slide" Target="slide10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slide" Target="slide105.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www.cbr.ru/"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http://ivo.garant.ru/#/document/10900200/entry/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hyperlink" Target="http://ivo.garant.ru/#/multilink/10103000/paragraph/442/number/0" TargetMode="External"/></Relationships>
</file>

<file path=ppt/slides/_rels/slide106.xml.rels><?xml version="1.0" encoding="UTF-8" standalone="yes"?>
<Relationships xmlns="http://schemas.openxmlformats.org/package/2006/relationships"><Relationship Id="rId3" Type="http://schemas.openxmlformats.org/officeDocument/2006/relationships/slide" Target="slide107.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slide" Target="slide108.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hyperlink" Target="http://ivo.garant.ru/#/document/12117177/entry/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ivo.garant.ru/#/document/184539/entry/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4.xml"/></Relationships>
</file>

<file path=ppt/slides/_rels/slide110.xml.rels><?xml version="1.0" encoding="UTF-8" standalone="yes"?>
<Relationships xmlns="http://schemas.openxmlformats.org/package/2006/relationships"><Relationship Id="rId3" Type="http://schemas.openxmlformats.org/officeDocument/2006/relationships/slide" Target="slide11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8" Type="http://schemas.openxmlformats.org/officeDocument/2006/relationships/slide" Target="slide124.xml"/><Relationship Id="rId13" Type="http://schemas.openxmlformats.org/officeDocument/2006/relationships/slide" Target="slide129.xml"/><Relationship Id="rId3" Type="http://schemas.openxmlformats.org/officeDocument/2006/relationships/slide" Target="slide114.xml"/><Relationship Id="rId7" Type="http://schemas.openxmlformats.org/officeDocument/2006/relationships/slide" Target="slide122.xml"/><Relationship Id="rId12" Type="http://schemas.openxmlformats.org/officeDocument/2006/relationships/slide" Target="slide128.xml"/><Relationship Id="rId17" Type="http://schemas.openxmlformats.org/officeDocument/2006/relationships/slide" Target="slide2.xml"/><Relationship Id="rId2" Type="http://schemas.openxmlformats.org/officeDocument/2006/relationships/image" Target="../media/image3.png"/><Relationship Id="rId16" Type="http://schemas.openxmlformats.org/officeDocument/2006/relationships/slide" Target="slide133.xml"/><Relationship Id="rId1" Type="http://schemas.openxmlformats.org/officeDocument/2006/relationships/slideLayout" Target="../slideLayouts/slideLayout1.xml"/><Relationship Id="rId6" Type="http://schemas.openxmlformats.org/officeDocument/2006/relationships/slide" Target="slide118.xml"/><Relationship Id="rId11" Type="http://schemas.openxmlformats.org/officeDocument/2006/relationships/slide" Target="slide127.xml"/><Relationship Id="rId5" Type="http://schemas.openxmlformats.org/officeDocument/2006/relationships/slide" Target="slide117.xml"/><Relationship Id="rId15" Type="http://schemas.openxmlformats.org/officeDocument/2006/relationships/slide" Target="slide131.xml"/><Relationship Id="rId10" Type="http://schemas.openxmlformats.org/officeDocument/2006/relationships/slide" Target="slide126.xml"/><Relationship Id="rId4" Type="http://schemas.openxmlformats.org/officeDocument/2006/relationships/slide" Target="slide116.xml"/><Relationship Id="rId9" Type="http://schemas.openxmlformats.org/officeDocument/2006/relationships/slide" Target="slide125.xml"/><Relationship Id="rId14" Type="http://schemas.openxmlformats.org/officeDocument/2006/relationships/slide" Target="slide130.xml"/></Relationships>
</file>

<file path=ppt/slides/_rels/slide114.xml.rels><?xml version="1.0" encoding="UTF-8" standalone="yes"?>
<Relationships xmlns="http://schemas.openxmlformats.org/package/2006/relationships"><Relationship Id="rId3" Type="http://schemas.openxmlformats.org/officeDocument/2006/relationships/slide" Target="slide11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kremlin.ru/" TargetMode="External"/></Relationships>
</file>

<file path=ppt/slides/_rels/slide119.xml.rels><?xml version="1.0" encoding="UTF-8" standalone="yes"?>
<Relationships xmlns="http://schemas.openxmlformats.org/package/2006/relationships"><Relationship Id="rId3" Type="http://schemas.openxmlformats.org/officeDocument/2006/relationships/slide" Target="slide120.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ivo.garant.ru/#/document/10180093/entry/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4.xml"/></Relationships>
</file>

<file path=ppt/slides/_rels/slide120.xml.rels><?xml version="1.0" encoding="UTF-8" standalone="yes"?>
<Relationships xmlns="http://schemas.openxmlformats.org/package/2006/relationships"><Relationship Id="rId3" Type="http://schemas.openxmlformats.org/officeDocument/2006/relationships/slide" Target="slide121.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ivo.garant.ru/#/document/12181538/paragraph/76:0" TargetMode="External"/></Relationships>
</file>

<file path=ppt/slides/_rels/slide121.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slide" Target="slide123.xm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ivo.garant.ru/#/document/12135919/paragraph/17689:0" TargetMode="External"/><Relationship Id="rId4" Type="http://schemas.openxmlformats.org/officeDocument/2006/relationships/hyperlink" Target="http://ivo.garant.ru/#/document/70595878/paragraph/1:0" TargetMode="External"/></Relationships>
</file>

<file path=ppt/slides/_rels/slide123.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hyperlink" Target="http://ivo.garant.ru/#/document/184121/paragraph/2678: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13.xml"/></Relationships>
</file>

<file path=ppt/slides/_rels/slide127.xml.rels><?xml version="1.0" encoding="UTF-8" standalone="yes"?>
<Relationships xmlns="http://schemas.openxmlformats.org/package/2006/relationships"><Relationship Id="rId3" Type="http://schemas.openxmlformats.org/officeDocument/2006/relationships/hyperlink" Target="http://ivo.garant.ru/#/document/12123122/entry/4: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13.xml"/></Relationships>
</file>

<file path=ppt/slides/_rels/slide128.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slide" Target="slide13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slide" Target="slide13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8" Type="http://schemas.openxmlformats.org/officeDocument/2006/relationships/slide" Target="slide141.xml"/><Relationship Id="rId13" Type="http://schemas.openxmlformats.org/officeDocument/2006/relationships/slide" Target="slide151.xml"/><Relationship Id="rId18" Type="http://schemas.openxmlformats.org/officeDocument/2006/relationships/slide" Target="slide160.xml"/><Relationship Id="rId3" Type="http://schemas.openxmlformats.org/officeDocument/2006/relationships/slide" Target="slide136.xml"/><Relationship Id="rId7" Type="http://schemas.openxmlformats.org/officeDocument/2006/relationships/slide" Target="slide140.xml"/><Relationship Id="rId12" Type="http://schemas.openxmlformats.org/officeDocument/2006/relationships/slide" Target="slide148.xml"/><Relationship Id="rId17" Type="http://schemas.openxmlformats.org/officeDocument/2006/relationships/slide" Target="slide159.xml"/><Relationship Id="rId2" Type="http://schemas.openxmlformats.org/officeDocument/2006/relationships/image" Target="../media/image3.png"/><Relationship Id="rId16" Type="http://schemas.openxmlformats.org/officeDocument/2006/relationships/slide" Target="slide157.xml"/><Relationship Id="rId1" Type="http://schemas.openxmlformats.org/officeDocument/2006/relationships/slideLayout" Target="../slideLayouts/slideLayout1.xml"/><Relationship Id="rId6" Type="http://schemas.openxmlformats.org/officeDocument/2006/relationships/slide" Target="slide139.xml"/><Relationship Id="rId11" Type="http://schemas.openxmlformats.org/officeDocument/2006/relationships/slide" Target="slide145.xml"/><Relationship Id="rId5" Type="http://schemas.openxmlformats.org/officeDocument/2006/relationships/slide" Target="slide138.xml"/><Relationship Id="rId15" Type="http://schemas.openxmlformats.org/officeDocument/2006/relationships/slide" Target="slide155.xml"/><Relationship Id="rId10" Type="http://schemas.openxmlformats.org/officeDocument/2006/relationships/slide" Target="slide143.xml"/><Relationship Id="rId19" Type="http://schemas.openxmlformats.org/officeDocument/2006/relationships/slide" Target="slide2.xml"/><Relationship Id="rId4" Type="http://schemas.openxmlformats.org/officeDocument/2006/relationships/slide" Target="slide137.xml"/><Relationship Id="rId9" Type="http://schemas.openxmlformats.org/officeDocument/2006/relationships/slide" Target="slide142.xml"/><Relationship Id="rId14" Type="http://schemas.openxmlformats.org/officeDocument/2006/relationships/slide" Target="slide153.xml"/></Relationships>
</file>

<file path=ppt/slides/_rels/slide136.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hyperlink" Target="http://council.gov.ru/"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135.xml"/><Relationship Id="rId4" Type="http://schemas.openxmlformats.org/officeDocument/2006/relationships/hyperlink" Target="http://duma.gov.ru/" TargetMode="External"/></Relationships>
</file>

<file path=ppt/slides/_rels/slide138.xml.rels><?xml version="1.0" encoding="UTF-8" standalone="yes"?>
<Relationships xmlns="http://schemas.openxmlformats.org/package/2006/relationships"><Relationship Id="rId3" Type="http://schemas.openxmlformats.org/officeDocument/2006/relationships/hyperlink" Target="http://ivo.garant.ru/#/multilink/10103000/paragraph/576/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35.xml"/></Relationships>
</file>

<file path=ppt/slides/_rels/slide139.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hyperlink" Target="http://ivo.garant.ru/#/multilink/10103000/paragraph/592/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35.xml"/></Relationships>
</file>

<file path=ppt/slides/_rels/slide142.xml.rels><?xml version="1.0" encoding="UTF-8" standalone="yes"?>
<Relationships xmlns="http://schemas.openxmlformats.org/package/2006/relationships"><Relationship Id="rId3" Type="http://schemas.openxmlformats.org/officeDocument/2006/relationships/hyperlink" Target="http://ivo.garant.ru/#/multilink/10103000/paragraph/598/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135.xml"/><Relationship Id="rId4" Type="http://schemas.openxmlformats.org/officeDocument/2006/relationships/hyperlink" Target="http://ivo.garant.ru/#/multilink/10103000/paragraph/599/number/0:0" TargetMode="External"/></Relationships>
</file>

<file path=ppt/slides/_rels/slide143.xml.rels><?xml version="1.0" encoding="UTF-8" standalone="yes"?>
<Relationships xmlns="http://schemas.openxmlformats.org/package/2006/relationships"><Relationship Id="rId3" Type="http://schemas.openxmlformats.org/officeDocument/2006/relationships/slide" Target="slide14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hyperlink" Target="http://ivo.garant.ru/#/multilink/10103000/paragraph/605/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135.xml"/><Relationship Id="rId4" Type="http://schemas.openxmlformats.org/officeDocument/2006/relationships/hyperlink" Target="http://ivo.garant.ru/#/document/70353474/paragraph/1:0" TargetMode="External"/></Relationships>
</file>

<file path=ppt/slides/_rels/slide145.xml.rels><?xml version="1.0" encoding="UTF-8" standalone="yes"?>
<Relationships xmlns="http://schemas.openxmlformats.org/package/2006/relationships"><Relationship Id="rId3" Type="http://schemas.openxmlformats.org/officeDocument/2006/relationships/slide" Target="slide14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3" Type="http://schemas.openxmlformats.org/officeDocument/2006/relationships/slide" Target="slide147.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3" Type="http://schemas.openxmlformats.org/officeDocument/2006/relationships/slide" Target="slide14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slide" Target="slide150.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ivo.garant.ru/#/document/10200006/paragraph/10341:0"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slide" Target="slide15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slide" Target="slide15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slide" Target="slide158.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slide" Target="slide16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slide" Target="slide13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8" Type="http://schemas.openxmlformats.org/officeDocument/2006/relationships/slide" Target="slide171.xml"/><Relationship Id="rId3" Type="http://schemas.openxmlformats.org/officeDocument/2006/relationships/slide" Target="slide163.xml"/><Relationship Id="rId7" Type="http://schemas.openxmlformats.org/officeDocument/2006/relationships/slide" Target="slide168.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67.xml"/><Relationship Id="rId11" Type="http://schemas.openxmlformats.org/officeDocument/2006/relationships/slide" Target="slide2.xml"/><Relationship Id="rId5" Type="http://schemas.openxmlformats.org/officeDocument/2006/relationships/slide" Target="slide166.xml"/><Relationship Id="rId10" Type="http://schemas.openxmlformats.org/officeDocument/2006/relationships/slide" Target="slide173.xml"/><Relationship Id="rId4" Type="http://schemas.openxmlformats.org/officeDocument/2006/relationships/slide" Target="slide164.xml"/><Relationship Id="rId9" Type="http://schemas.openxmlformats.org/officeDocument/2006/relationships/slide" Target="slide172.xml"/></Relationships>
</file>

<file path=ppt/slides/_rels/slide163.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government.ru/" TargetMode="External"/></Relationships>
</file>

<file path=ppt/slides/_rels/slide164.xml.rels><?xml version="1.0" encoding="UTF-8" standalone="yes"?>
<Relationships xmlns="http://schemas.openxmlformats.org/package/2006/relationships"><Relationship Id="rId3" Type="http://schemas.openxmlformats.org/officeDocument/2006/relationships/slide" Target="slide16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hyperlink" Target="http://ivo.garant.ru/#/document/71942842/entry/100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62.xml"/></Relationships>
</file>

<file path=ppt/slides/_rels/slide167.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slide" Target="slide16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slide" Target="slide170.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hyperlink" Target="http://ivo.garant.ru/#/document/12106440/paragraph/36612: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162.xml"/></Relationships>
</file>

<file path=ppt/slides/_rels/slide171.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3" Type="http://schemas.openxmlformats.org/officeDocument/2006/relationships/slide" Target="slide17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slide" Target="slide175.xml"/></Relationships>
</file>

<file path=ppt/slides/_rels/slide175.xml.rels><?xml version="1.0" encoding="UTF-8" standalone="yes"?>
<Relationships xmlns="http://schemas.openxmlformats.org/package/2006/relationships"><Relationship Id="rId3" Type="http://schemas.openxmlformats.org/officeDocument/2006/relationships/slide" Target="slide16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8" Type="http://schemas.openxmlformats.org/officeDocument/2006/relationships/slide" Target="slide182.xml"/><Relationship Id="rId13" Type="http://schemas.openxmlformats.org/officeDocument/2006/relationships/slide" Target="slide191.xml"/><Relationship Id="rId3" Type="http://schemas.openxmlformats.org/officeDocument/2006/relationships/slide" Target="slide177.xml"/><Relationship Id="rId7" Type="http://schemas.openxmlformats.org/officeDocument/2006/relationships/slide" Target="slide181.xml"/><Relationship Id="rId12" Type="http://schemas.openxmlformats.org/officeDocument/2006/relationships/slide" Target="slide190.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80.xml"/><Relationship Id="rId11" Type="http://schemas.openxmlformats.org/officeDocument/2006/relationships/slide" Target="slide189.xml"/><Relationship Id="rId5" Type="http://schemas.openxmlformats.org/officeDocument/2006/relationships/slide" Target="slide179.xml"/><Relationship Id="rId15" Type="http://schemas.openxmlformats.org/officeDocument/2006/relationships/slide" Target="slide192.xml"/><Relationship Id="rId10" Type="http://schemas.openxmlformats.org/officeDocument/2006/relationships/slide" Target="slide184.xml"/><Relationship Id="rId4" Type="http://schemas.openxmlformats.org/officeDocument/2006/relationships/slide" Target="slide178.xml"/><Relationship Id="rId9" Type="http://schemas.openxmlformats.org/officeDocument/2006/relationships/slide" Target="slide183.xml"/><Relationship Id="rId14" Type="http://schemas.openxmlformats.org/officeDocument/2006/relationships/slide" Target="slide2.xml"/></Relationships>
</file>

<file path=ppt/slides/_rels/slide177.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ivo.garant.ru/#/document/10135300/paragraph/12270:0" TargetMode="External"/></Relationships>
</file>

<file path=ppt/slides/_rels/slide178.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3" Type="http://schemas.openxmlformats.org/officeDocument/2006/relationships/slide" Target="slide18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3" Type="http://schemas.openxmlformats.org/officeDocument/2006/relationships/slide" Target="slide18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3" Type="http://schemas.openxmlformats.org/officeDocument/2006/relationships/slide" Target="slide187.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3" Type="http://schemas.openxmlformats.org/officeDocument/2006/relationships/slide" Target="slide188.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1.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2.xml.rels><?xml version="1.0" encoding="UTF-8" standalone="yes"?>
<Relationships xmlns="http://schemas.openxmlformats.org/package/2006/relationships"><Relationship Id="rId3" Type="http://schemas.openxmlformats.org/officeDocument/2006/relationships/slide" Target="slide19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slide" Target="slide17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3" Type="http://schemas.openxmlformats.org/officeDocument/2006/relationships/slide" Target="slide195.xml"/><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98.xml"/><Relationship Id="rId5" Type="http://schemas.openxmlformats.org/officeDocument/2006/relationships/slide" Target="slide197.xml"/><Relationship Id="rId4" Type="http://schemas.openxmlformats.org/officeDocument/2006/relationships/slide" Target="slide196.xml"/></Relationships>
</file>

<file path=ppt/slides/_rels/slide195.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slide" Target="slide19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3" Type="http://schemas.openxmlformats.org/officeDocument/2006/relationships/slide" Target="slide201.xml"/><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200.xml"/><Relationship Id="rId5" Type="http://schemas.openxmlformats.org/officeDocument/2006/relationships/slide" Target="slide204.xml"/><Relationship Id="rId4" Type="http://schemas.openxmlformats.org/officeDocument/2006/relationships/slide" Target="slide203.xml"/></Relationships>
</file>

<file path=ppt/slides/_rels/slide2.xml.rels><?xml version="1.0" encoding="UTF-8" standalone="yes"?>
<Relationships xmlns="http://schemas.openxmlformats.org/package/2006/relationships"><Relationship Id="rId8" Type="http://schemas.openxmlformats.org/officeDocument/2006/relationships/slide" Target="slide135.xml"/><Relationship Id="rId13" Type="http://schemas.openxmlformats.org/officeDocument/2006/relationships/slide" Target="slide205.xml"/><Relationship Id="rId3" Type="http://schemas.openxmlformats.org/officeDocument/2006/relationships/slide" Target="slide3.xml"/><Relationship Id="rId7" Type="http://schemas.openxmlformats.org/officeDocument/2006/relationships/slide" Target="slide113.xml"/><Relationship Id="rId12" Type="http://schemas.openxmlformats.org/officeDocument/2006/relationships/slide" Target="slide199.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81.xml"/><Relationship Id="rId11" Type="http://schemas.openxmlformats.org/officeDocument/2006/relationships/slide" Target="slide194.xml"/><Relationship Id="rId5" Type="http://schemas.openxmlformats.org/officeDocument/2006/relationships/slide" Target="slide24.xml"/><Relationship Id="rId10" Type="http://schemas.openxmlformats.org/officeDocument/2006/relationships/slide" Target="slide176.xml"/><Relationship Id="rId4" Type="http://schemas.openxmlformats.org/officeDocument/2006/relationships/slide" Target="slide4.xml"/><Relationship Id="rId9" Type="http://schemas.openxmlformats.org/officeDocument/2006/relationships/slide" Target="slide162.xml"/><Relationship Id="rId14" Type="http://schemas.openxmlformats.org/officeDocument/2006/relationships/slide" Target="slide1.xml"/></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3" Type="http://schemas.openxmlformats.org/officeDocument/2006/relationships/slide" Target="slide19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3" Type="http://schemas.openxmlformats.org/officeDocument/2006/relationships/slide" Target="slide20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3" Type="http://schemas.openxmlformats.org/officeDocument/2006/relationships/slide" Target="slide19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3" Type="http://schemas.openxmlformats.org/officeDocument/2006/relationships/slide" Target="slide19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3" Type="http://schemas.openxmlformats.org/officeDocument/2006/relationships/slide" Target="slide19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6.xml"/></Relationships>
</file>

<file path=ppt/slides/_rels/slide206.xml.rels><?xml version="1.0" encoding="UTF-8" standalone="yes"?>
<Relationships xmlns="http://schemas.openxmlformats.org/package/2006/relationships"><Relationship Id="rId3" Type="http://schemas.openxmlformats.org/officeDocument/2006/relationships/slide" Target="slide207.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5.xml"/></Relationships>
</file>

<file path=ppt/slides/_rels/slide207.xml.rels><?xml version="1.0" encoding="UTF-8" standalone="yes"?>
<Relationships xmlns="http://schemas.openxmlformats.org/package/2006/relationships"><Relationship Id="rId3" Type="http://schemas.openxmlformats.org/officeDocument/2006/relationships/slide" Target="slide208.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6.xml"/></Relationships>
</file>

<file path=ppt/slides/_rels/slide208.xml.rels><?xml version="1.0" encoding="UTF-8" standalone="yes"?>
<Relationships xmlns="http://schemas.openxmlformats.org/package/2006/relationships"><Relationship Id="rId3" Type="http://schemas.openxmlformats.org/officeDocument/2006/relationships/slide" Target="slide209.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7.xml"/></Relationships>
</file>

<file path=ppt/slides/_rels/slide209.xml.rels><?xml version="1.0" encoding="UTF-8" standalone="yes"?>
<Relationships xmlns="http://schemas.openxmlformats.org/package/2006/relationships"><Relationship Id="rId3" Type="http://schemas.openxmlformats.org/officeDocument/2006/relationships/slide" Target="slide210.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8.xml"/></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3" Type="http://schemas.openxmlformats.org/officeDocument/2006/relationships/slide" Target="slide211.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09.xml"/></Relationships>
</file>

<file path=ppt/slides/_rels/slide2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slide" Target="slide210.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hyperlink" Target="http://ivo.garant.ru/#/document/10103060/paragraph/910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4.xml"/></Relationships>
</file>

<file path=ppt/slides/_rels/slide2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37.xml"/><Relationship Id="rId18" Type="http://schemas.openxmlformats.org/officeDocument/2006/relationships/slide" Target="slide43.xml"/><Relationship Id="rId3" Type="http://schemas.openxmlformats.org/officeDocument/2006/relationships/slide" Target="slide27.xml"/><Relationship Id="rId21" Type="http://schemas.openxmlformats.org/officeDocument/2006/relationships/slide" Target="slide47.xml"/><Relationship Id="rId7" Type="http://schemas.openxmlformats.org/officeDocument/2006/relationships/slide" Target="slide31.xml"/><Relationship Id="rId12" Type="http://schemas.openxmlformats.org/officeDocument/2006/relationships/slide" Target="slide36.xml"/><Relationship Id="rId17" Type="http://schemas.openxmlformats.org/officeDocument/2006/relationships/slide" Target="slide42.xml"/><Relationship Id="rId25" Type="http://schemas.openxmlformats.org/officeDocument/2006/relationships/slide" Target="slide2.xml"/><Relationship Id="rId2" Type="http://schemas.openxmlformats.org/officeDocument/2006/relationships/image" Target="../media/image3.png"/><Relationship Id="rId16" Type="http://schemas.openxmlformats.org/officeDocument/2006/relationships/slide" Target="slide41.xml"/><Relationship Id="rId20"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30.xml"/><Relationship Id="rId11" Type="http://schemas.openxmlformats.org/officeDocument/2006/relationships/slide" Target="slide35.xml"/><Relationship Id="rId24" Type="http://schemas.openxmlformats.org/officeDocument/2006/relationships/slide" Target="slide25.xml"/><Relationship Id="rId5" Type="http://schemas.openxmlformats.org/officeDocument/2006/relationships/slide" Target="slide29.xml"/><Relationship Id="rId15" Type="http://schemas.openxmlformats.org/officeDocument/2006/relationships/slide" Target="slide39.xml"/><Relationship Id="rId23" Type="http://schemas.openxmlformats.org/officeDocument/2006/relationships/slide" Target="slide49.xml"/><Relationship Id="rId10" Type="http://schemas.openxmlformats.org/officeDocument/2006/relationships/slide" Target="slide34.xml"/><Relationship Id="rId19" Type="http://schemas.openxmlformats.org/officeDocument/2006/relationships/slide" Target="slide45.xml"/><Relationship Id="rId4" Type="http://schemas.openxmlformats.org/officeDocument/2006/relationships/slide" Target="slide28.xml"/><Relationship Id="rId9" Type="http://schemas.openxmlformats.org/officeDocument/2006/relationships/slide" Target="slide33.xml"/><Relationship Id="rId14" Type="http://schemas.openxmlformats.org/officeDocument/2006/relationships/slide" Target="slide38.xml"/><Relationship Id="rId22" Type="http://schemas.openxmlformats.org/officeDocument/2006/relationships/slide" Target="slide48.xml"/></Relationships>
</file>

<file path=ppt/slides/_rels/slide25.xml.rels><?xml version="1.0" encoding="UTF-8" standalone="yes"?>
<Relationships xmlns="http://schemas.openxmlformats.org/package/2006/relationships"><Relationship Id="rId8" Type="http://schemas.openxmlformats.org/officeDocument/2006/relationships/slide" Target="slide57.xml"/><Relationship Id="rId13" Type="http://schemas.openxmlformats.org/officeDocument/2006/relationships/slide" Target="slide64.xml"/><Relationship Id="rId18" Type="http://schemas.openxmlformats.org/officeDocument/2006/relationships/slide" Target="slide70.xml"/><Relationship Id="rId26" Type="http://schemas.openxmlformats.org/officeDocument/2006/relationships/slide" Target="slide73.xml"/><Relationship Id="rId3" Type="http://schemas.openxmlformats.org/officeDocument/2006/relationships/slide" Target="slide51.xml"/><Relationship Id="rId21" Type="http://schemas.openxmlformats.org/officeDocument/2006/relationships/slide" Target="slide26.xml"/><Relationship Id="rId7" Type="http://schemas.openxmlformats.org/officeDocument/2006/relationships/slide" Target="slide56.xml"/><Relationship Id="rId12" Type="http://schemas.openxmlformats.org/officeDocument/2006/relationships/slide" Target="slide63.xml"/><Relationship Id="rId17" Type="http://schemas.openxmlformats.org/officeDocument/2006/relationships/slide" Target="slide69.xml"/><Relationship Id="rId25" Type="http://schemas.openxmlformats.org/officeDocument/2006/relationships/slide" Target="slide66.xml"/><Relationship Id="rId2" Type="http://schemas.openxmlformats.org/officeDocument/2006/relationships/image" Target="../media/image3.png"/><Relationship Id="rId16" Type="http://schemas.openxmlformats.org/officeDocument/2006/relationships/slide" Target="slide68.xml"/><Relationship Id="rId20" Type="http://schemas.openxmlformats.org/officeDocument/2006/relationships/slide" Target="slide72.xml"/><Relationship Id="rId1" Type="http://schemas.openxmlformats.org/officeDocument/2006/relationships/slideLayout" Target="../slideLayouts/slideLayout1.xml"/><Relationship Id="rId6" Type="http://schemas.openxmlformats.org/officeDocument/2006/relationships/slide" Target="slide54.xml"/><Relationship Id="rId11" Type="http://schemas.openxmlformats.org/officeDocument/2006/relationships/slide" Target="slide62.xml"/><Relationship Id="rId24" Type="http://schemas.openxmlformats.org/officeDocument/2006/relationships/slide" Target="slide59.xml"/><Relationship Id="rId5" Type="http://schemas.openxmlformats.org/officeDocument/2006/relationships/slide" Target="slide53.xml"/><Relationship Id="rId15" Type="http://schemas.openxmlformats.org/officeDocument/2006/relationships/slide" Target="slide67.xml"/><Relationship Id="rId23" Type="http://schemas.openxmlformats.org/officeDocument/2006/relationships/slide" Target="slide24.xml"/><Relationship Id="rId10" Type="http://schemas.openxmlformats.org/officeDocument/2006/relationships/slide" Target="slide61.xml"/><Relationship Id="rId19" Type="http://schemas.openxmlformats.org/officeDocument/2006/relationships/slide" Target="slide71.xml"/><Relationship Id="rId4" Type="http://schemas.openxmlformats.org/officeDocument/2006/relationships/slide" Target="slide52.xml"/><Relationship Id="rId9" Type="http://schemas.openxmlformats.org/officeDocument/2006/relationships/slide" Target="slide60.xml"/><Relationship Id="rId14" Type="http://schemas.openxmlformats.org/officeDocument/2006/relationships/slide" Target="slide65.xml"/><Relationship Id="rId22" Type="http://schemas.openxmlformats.org/officeDocument/2006/relationships/slide" Target="slide2.xml"/></Relationships>
</file>

<file path=ppt/slides/_rels/slide26.xml.rels><?xml version="1.0" encoding="UTF-8" standalone="yes"?>
<Relationships xmlns="http://schemas.openxmlformats.org/package/2006/relationships"><Relationship Id="rId8" Type="http://schemas.openxmlformats.org/officeDocument/2006/relationships/slide" Target="slide76.xml"/><Relationship Id="rId3" Type="http://schemas.openxmlformats.org/officeDocument/2006/relationships/slide" Target="slide24.xml"/><Relationship Id="rId7" Type="http://schemas.openxmlformats.org/officeDocument/2006/relationships/slide" Target="slide75.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74.xml"/><Relationship Id="rId11" Type="http://schemas.openxmlformats.org/officeDocument/2006/relationships/slide" Target="slide80.xml"/><Relationship Id="rId5" Type="http://schemas.openxmlformats.org/officeDocument/2006/relationships/slide" Target="slide25.xml"/><Relationship Id="rId10" Type="http://schemas.openxmlformats.org/officeDocument/2006/relationships/slide" Target="slide79.xml"/><Relationship Id="rId4" Type="http://schemas.openxmlformats.org/officeDocument/2006/relationships/slide" Target="slide2.xml"/><Relationship Id="rId9" Type="http://schemas.openxmlformats.org/officeDocument/2006/relationships/slide" Target="slide77.xml"/></Relationships>
</file>

<file path=ppt/slides/_rels/slide2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ivo.garant.ru/#/document/10108000/entry/59"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4.xml"/></Relationships>
</file>

<file path=ppt/slides/_rels/slide3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ivo.garant.ru/#/multilink/10103000/paragraph/143/number/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4.xml"/></Relationships>
</file>

<file path=ppt/slides/_rels/slide3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6.xml"/><Relationship Id="rId18" Type="http://schemas.openxmlformats.org/officeDocument/2006/relationships/slide" Target="slide23.xml"/><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slide" Target="slide15.xml"/><Relationship Id="rId17" Type="http://schemas.openxmlformats.org/officeDocument/2006/relationships/slide" Target="slide21.xml"/><Relationship Id="rId2" Type="http://schemas.openxmlformats.org/officeDocument/2006/relationships/image" Target="../media/image3.png"/><Relationship Id="rId16" Type="http://schemas.openxmlformats.org/officeDocument/2006/relationships/slide" Target="slide20.xml"/><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14.xml"/><Relationship Id="rId5" Type="http://schemas.openxmlformats.org/officeDocument/2006/relationships/slide" Target="slide7.xml"/><Relationship Id="rId15" Type="http://schemas.openxmlformats.org/officeDocument/2006/relationships/slide" Target="slide18.xml"/><Relationship Id="rId10" Type="http://schemas.openxmlformats.org/officeDocument/2006/relationships/slide" Target="slide13.xml"/><Relationship Id="rId19" Type="http://schemas.openxmlformats.org/officeDocument/2006/relationships/slide" Target="slide2.xml"/><Relationship Id="rId4" Type="http://schemas.openxmlformats.org/officeDocument/2006/relationships/slide" Target="slide6.xml"/><Relationship Id="rId9" Type="http://schemas.openxmlformats.org/officeDocument/2006/relationships/slide" Target="slide12.xml"/><Relationship Id="rId14" Type="http://schemas.openxmlformats.org/officeDocument/2006/relationships/slide" Target="slide17.xml"/></Relationships>
</file>

<file path=ppt/slides/_rels/slide40.xml.rels><?xml version="1.0" encoding="UTF-8" standalone="yes"?>
<Relationships xmlns="http://schemas.openxmlformats.org/package/2006/relationships"><Relationship Id="rId3" Type="http://schemas.openxmlformats.org/officeDocument/2006/relationships/hyperlink" Target="http://ivo.garant.ru/#/document/10102673/entry/2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4.xml"/></Relationships>
</file>

<file path=ppt/slides/_rels/slide41.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ivo.garant.ru/#/multilink/10103000/paragraph/201/number/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4.xml"/></Relationships>
</file>

<file path=ppt/slides/_rels/slide49.xml.rels><?xml version="1.0" encoding="UTF-8" standalone="yes"?>
<Relationships xmlns="http://schemas.openxmlformats.org/package/2006/relationships"><Relationship Id="rId3" Type="http://schemas.openxmlformats.org/officeDocument/2006/relationships/hyperlink" Target="http://ivo.garant.ru/#/document/10180093/paragraph/198: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50.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ivo.garant.ru/#/document/12125268/entry/1060/doclist/15148: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24.xml"/><Relationship Id="rId4" Type="http://schemas.openxmlformats.org/officeDocument/2006/relationships/hyperlink" Target="http://ivo.garant.ru/#/document/12125268/paragraph/921/doclist/15156:0" TargetMode="External"/></Relationships>
</file>

<file path=ppt/slides/_rels/slide51.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ivo.garant.ru/#/multilink/10103000/paragraph/218/number/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53.xml.rels><?xml version="1.0" encoding="UTF-8" standalone="yes"?>
<Relationships xmlns="http://schemas.openxmlformats.org/package/2006/relationships"><Relationship Id="rId3" Type="http://schemas.openxmlformats.org/officeDocument/2006/relationships/hyperlink" Target="http://ivo.garant.ru/#/multilink/10103000/paragraph/224/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54.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hyperlink" Target="http://ivo.garant.ru/#/multilink/10103000/paragraph/229/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5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hyperlink" Target="http://ivo.garant.ru/#/multilink/10103000/paragraph/243/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hyperlink" Target="http://ivo.garant.ru/#/document/2540800/paragraph/1531: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62.xml.rels><?xml version="1.0" encoding="UTF-8" standalone="yes"?>
<Relationships xmlns="http://schemas.openxmlformats.org/package/2006/relationships"><Relationship Id="rId3" Type="http://schemas.openxmlformats.org/officeDocument/2006/relationships/hyperlink" Target="http://ivo.garant.ru/#/multilink/10103000/paragraph/259/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25.xml"/><Relationship Id="rId4" Type="http://schemas.openxmlformats.org/officeDocument/2006/relationships/hyperlink" Target="http://ivo.garant.ru/#/document/12125178/entry/30022:0" TargetMode="External"/></Relationships>
</file>

<file path=ppt/slides/_rels/slide6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hyperlink" Target="http://ivo.garant.ru/#/document/12125178/entry/1401"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65.xml.rels><?xml version="1.0" encoding="UTF-8" standalone="yes"?>
<Relationships xmlns="http://schemas.openxmlformats.org/package/2006/relationships"><Relationship Id="rId3" Type="http://schemas.openxmlformats.org/officeDocument/2006/relationships/hyperlink" Target="http://ivo.garant.ru/#/document/12125178/entry/1902"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66.xml.rels><?xml version="1.0" encoding="UTF-8" standalone="yes"?>
<Relationships xmlns="http://schemas.openxmlformats.org/package/2006/relationships"><Relationship Id="rId3" Type="http://schemas.openxmlformats.org/officeDocument/2006/relationships/hyperlink" Target="http://ivo.garant.ru/#/document/12125178/entry/504"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25.xml"/><Relationship Id="rId4" Type="http://schemas.openxmlformats.org/officeDocument/2006/relationships/hyperlink" Target="http://ivo.garant.ru/#/multilink/10103000/paragraph/278/number/0:0" TargetMode="External"/></Relationships>
</file>

<file path=ppt/slides/_rels/slide6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ivo.garant.ru/#/document/12119810/paragraph/201: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hyperlink" Target="http://ivo.garant.ru/#/document/10108000/entry/278" TargetMode="External"/></Relationships>
</file>

<file path=ppt/slides/_rels/slide7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hyperlink" Target="http://ivo.garant.ru/#/document/12123122/entry/3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25.xml"/><Relationship Id="rId4" Type="http://schemas.openxmlformats.org/officeDocument/2006/relationships/hyperlink" Target="http://ivo.garant.ru/#/document/12123122/entry/0:0"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ivo.garant.ru/#/document/10900200/entry/20001: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5.xml"/></Relationships>
</file>

<file path=ppt/slides/_rels/slide73.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hyperlink" Target="http://ivo.garant.ru/#/document/178405/entry/0: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26.xml"/><Relationship Id="rId4" Type="http://schemas.openxmlformats.org/officeDocument/2006/relationships/hyperlink" Target="http://ivo.garant.ru/#/document/184751/entry/0" TargetMode="External"/></Relationships>
</file>

<file path=ppt/slides/_rels/slide7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ivo.garant.ru/#/multilink/10103000/paragraph/324/number/0:0" TargetMode="External"/></Relationships>
</file>

<file path=ppt/slides/_rels/slide7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hyperlink" Target="http://ivo.garant.ru/#/document/10108000/paragraph/141: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26.xml"/></Relationships>
</file>

<file path=ppt/slides/_rels/slide8.xml.rels><?xml version="1.0" encoding="UTF-8" standalone="yes"?>
<Relationships xmlns="http://schemas.openxmlformats.org/package/2006/relationships"><Relationship Id="rId3" Type="http://schemas.openxmlformats.org/officeDocument/2006/relationships/hyperlink" Target="http://ivo.garant.ru/#/document/12119810/entry/2012"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4.xml"/></Relationships>
</file>

<file path=ppt/slides/_rels/slide80.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8" Type="http://schemas.openxmlformats.org/officeDocument/2006/relationships/slide" Target="slide90.xml"/><Relationship Id="rId13" Type="http://schemas.openxmlformats.org/officeDocument/2006/relationships/slide" Target="slide104.xml"/><Relationship Id="rId18" Type="http://schemas.openxmlformats.org/officeDocument/2006/relationships/slide" Target="slide2.xml"/><Relationship Id="rId3" Type="http://schemas.openxmlformats.org/officeDocument/2006/relationships/slide" Target="slide82.xml"/><Relationship Id="rId7" Type="http://schemas.openxmlformats.org/officeDocument/2006/relationships/slide" Target="slide89.xml"/><Relationship Id="rId12" Type="http://schemas.openxmlformats.org/officeDocument/2006/relationships/slide" Target="slide103.xml"/><Relationship Id="rId17" Type="http://schemas.openxmlformats.org/officeDocument/2006/relationships/slide" Target="slide112.xml"/><Relationship Id="rId2" Type="http://schemas.openxmlformats.org/officeDocument/2006/relationships/image" Target="../media/image3.png"/><Relationship Id="rId16" Type="http://schemas.openxmlformats.org/officeDocument/2006/relationships/slide" Target="slide110.xml"/><Relationship Id="rId1" Type="http://schemas.openxmlformats.org/officeDocument/2006/relationships/slideLayout" Target="../slideLayouts/slideLayout1.xml"/><Relationship Id="rId6" Type="http://schemas.openxmlformats.org/officeDocument/2006/relationships/slide" Target="slide88.xml"/><Relationship Id="rId11" Type="http://schemas.openxmlformats.org/officeDocument/2006/relationships/slide" Target="slide102.xml"/><Relationship Id="rId5" Type="http://schemas.openxmlformats.org/officeDocument/2006/relationships/slide" Target="slide87.xml"/><Relationship Id="rId15" Type="http://schemas.openxmlformats.org/officeDocument/2006/relationships/slide" Target="slide109.xml"/><Relationship Id="rId10" Type="http://schemas.openxmlformats.org/officeDocument/2006/relationships/slide" Target="slide97.xml"/><Relationship Id="rId4" Type="http://schemas.openxmlformats.org/officeDocument/2006/relationships/slide" Target="slide85.xml"/><Relationship Id="rId9" Type="http://schemas.openxmlformats.org/officeDocument/2006/relationships/slide" Target="slide91.xml"/><Relationship Id="rId14" Type="http://schemas.openxmlformats.org/officeDocument/2006/relationships/slide" Target="slide106.xml"/></Relationships>
</file>

<file path=ppt/slides/_rels/slide82.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hyperlink" Target="http://ivo.garant.ru/#/multilink/10103000/paragraph/365/number/0:0"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slide" Target="slide81.xml"/></Relationships>
</file>

<file path=ppt/slides/_rels/slide88.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hyperlink" Target="http://ivo.garant.ru/#/multilink/10103000/paragraph/381/number/3:0"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slide" Target="slide81.xml"/><Relationship Id="rId4" Type="http://schemas.openxmlformats.org/officeDocument/2006/relationships/hyperlink" Target="http://ivo.garant.ru/#/document/316014/paragraph/9029:0" TargetMode="External"/></Relationships>
</file>

<file path=ppt/slides/_rels/slide91.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slide" Target="slide94.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slide" Target="slide95.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slide" Target="slide96.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slide" Target="slide98.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slide" Target="slide99.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slide" Target="slide100.xml"/><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Изображение выглядит как красный, рубашка&#10;&#10;Автоматически созданное описание">
            <a:extLst>
              <a:ext uri="{FF2B5EF4-FFF2-40B4-BE49-F238E27FC236}">
                <a16:creationId xmlns:a16="http://schemas.microsoft.com/office/drawing/2014/main" id="{27571FF5-FFF9-4C59-9286-CEF79AA571D2}"/>
              </a:ext>
            </a:extLst>
          </p:cNvPr>
          <p:cNvPicPr>
            <a:picLocks noChangeAspect="1"/>
          </p:cNvPicPr>
          <p:nvPr/>
        </p:nvPicPr>
        <p:blipFill>
          <a:blip r:embed="rId2"/>
          <a:stretch>
            <a:fillRect/>
          </a:stretch>
        </p:blipFill>
        <p:spPr>
          <a:xfrm>
            <a:off x="0" y="0"/>
            <a:ext cx="9144000" cy="5143500"/>
          </a:xfrm>
          <a:prstGeom prst="rect">
            <a:avLst/>
          </a:prstGeom>
        </p:spPr>
      </p:pic>
      <p:sp>
        <p:nvSpPr>
          <p:cNvPr id="11" name="Прямоугольник 10">
            <a:extLst>
              <a:ext uri="{FF2B5EF4-FFF2-40B4-BE49-F238E27FC236}">
                <a16:creationId xmlns:a16="http://schemas.microsoft.com/office/drawing/2014/main" id="{77E2BFBD-B143-479D-8EF2-E9AD9ED9C593}"/>
              </a:ext>
            </a:extLst>
          </p:cNvPr>
          <p:cNvSpPr/>
          <p:nvPr/>
        </p:nvSpPr>
        <p:spPr>
          <a:xfrm>
            <a:off x="0" y="0"/>
            <a:ext cx="4392613" cy="5143500"/>
          </a:xfrm>
          <a:prstGeom prst="rect">
            <a:avLst/>
          </a:prstGeom>
          <a:solidFill>
            <a:srgbClr val="C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7F6F4"/>
              </a:solidFill>
            </a:endParaRPr>
          </a:p>
        </p:txBody>
      </p:sp>
      <p:sp>
        <p:nvSpPr>
          <p:cNvPr id="12" name="TextBox 11">
            <a:extLst>
              <a:ext uri="{FF2B5EF4-FFF2-40B4-BE49-F238E27FC236}">
                <a16:creationId xmlns:a16="http://schemas.microsoft.com/office/drawing/2014/main" id="{BED813FC-DB99-463E-9F38-889769C37C70}"/>
              </a:ext>
            </a:extLst>
          </p:cNvPr>
          <p:cNvSpPr txBox="1"/>
          <p:nvPr/>
        </p:nvSpPr>
        <p:spPr>
          <a:xfrm>
            <a:off x="358775" y="726328"/>
            <a:ext cx="3673475" cy="2062103"/>
          </a:xfrm>
          <a:prstGeom prst="rect">
            <a:avLst/>
          </a:prstGeom>
          <a:noFill/>
        </p:spPr>
        <p:txBody>
          <a:bodyPr wrap="square" rtlCol="0">
            <a:spAutoFit/>
          </a:bodyPr>
          <a:lstStyle/>
          <a:p>
            <a:pPr algn="ctr" defTabSz="914377"/>
            <a:r>
              <a:rPr lang="ru-RU" sz="2000" b="1" dirty="0">
                <a:solidFill>
                  <a:srgbClr val="F5E52E"/>
                </a:solidFill>
                <a:latin typeface="+mj-lt"/>
              </a:rPr>
              <a:t>Интерактивная</a:t>
            </a:r>
          </a:p>
          <a:p>
            <a:pPr algn="ctr" defTabSz="914377"/>
            <a:r>
              <a:rPr lang="ru-RU" sz="3600" b="1" dirty="0">
                <a:solidFill>
                  <a:schemeClr val="bg1"/>
                </a:solidFill>
                <a:latin typeface="+mj-lt"/>
              </a:rPr>
              <a:t>Конституция Российской Федерации</a:t>
            </a:r>
          </a:p>
        </p:txBody>
      </p:sp>
      <p:sp>
        <p:nvSpPr>
          <p:cNvPr id="13" name="Скругленный прямоугольник 18">
            <a:hlinkClick r:id="rId3" action="ppaction://hlinksldjump"/>
            <a:extLst>
              <a:ext uri="{FF2B5EF4-FFF2-40B4-BE49-F238E27FC236}">
                <a16:creationId xmlns:a16="http://schemas.microsoft.com/office/drawing/2014/main" id="{92B4BEAF-C397-4A93-AC4A-EA0B5C89C691}"/>
              </a:ext>
            </a:extLst>
          </p:cNvPr>
          <p:cNvSpPr/>
          <p:nvPr/>
        </p:nvSpPr>
        <p:spPr>
          <a:xfrm>
            <a:off x="1085758" y="3233125"/>
            <a:ext cx="2219508" cy="674603"/>
          </a:xfrm>
          <a:prstGeom prst="roundRect">
            <a:avLst/>
          </a:prstGeom>
          <a:solidFill>
            <a:srgbClr val="F5E52E"/>
          </a:solidFill>
          <a:ln>
            <a:noFill/>
          </a:ln>
          <a:effectLst>
            <a:outerShdw blurRad="127000" dist="127000" dir="5400000" sx="90000" sy="90000" algn="t" rotWithShape="0">
              <a:schemeClr val="accent6">
                <a:lumMod val="50000"/>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0" tIns="180000" rIns="360000" bIns="180000" rtlCol="0" anchor="ctr">
            <a:spAutoFit/>
          </a:bodyPr>
          <a:lstStyle/>
          <a:p>
            <a:pPr algn="ctr"/>
            <a:r>
              <a:rPr lang="ru-RU" sz="1600">
                <a:solidFill>
                  <a:schemeClr val="tx1"/>
                </a:solidFill>
                <a:latin typeface="+mj-lt"/>
              </a:rPr>
              <a:t>Текст</a:t>
            </a:r>
          </a:p>
        </p:txBody>
      </p:sp>
      <p:pic>
        <p:nvPicPr>
          <p:cNvPr id="16" name="Рисунок 15">
            <a:extLst>
              <a:ext uri="{FF2B5EF4-FFF2-40B4-BE49-F238E27FC236}">
                <a16:creationId xmlns:a16="http://schemas.microsoft.com/office/drawing/2014/main" id="{31D80D36-0878-4D20-A9ED-7AF73195C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Tree>
    <p:extLst>
      <p:ext uri="{BB962C8B-B14F-4D97-AF65-F5344CB8AC3E}">
        <p14:creationId xmlns:p14="http://schemas.microsoft.com/office/powerpoint/2010/main" val="140403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31348" y="1203325"/>
            <a:ext cx="8426449" cy="2769989"/>
          </a:xfrm>
          <a:prstGeom prst="rect">
            <a:avLst/>
          </a:prstGeom>
          <a:noFill/>
        </p:spPr>
        <p:txBody>
          <a:bodyPr wrap="square" lIns="0" tIns="0" rIns="0" bIns="0" rtlCol="0">
            <a:spAutoFit/>
          </a:bodyPr>
          <a:lstStyle/>
          <a:p>
            <a:pPr marL="342900" indent="-342900" defTabSz="914377">
              <a:buFont typeface="+mj-lt"/>
              <a:buAutoNum type="arabicPeriod" startAt="4"/>
            </a:pPr>
            <a:r>
              <a:rPr lang="ru-RU" sz="1800" dirty="0">
                <a:solidFill>
                  <a:prstClr val="black"/>
                </a:solidFill>
              </a:rPr>
              <a:t>Федеративное устройство Российской Федерации основано на её государственной целостности, единстве системы государственной власти, разграничении предметов ведения и полномочий между органами государственной власти Российской Федерации и органами государственной власти субъектов Российской Федерации, равноправии и самоопределении народов в Российской Федерации.</a:t>
            </a:r>
          </a:p>
          <a:p>
            <a:pPr marL="342900" indent="-342900" defTabSz="914377">
              <a:buFont typeface="+mj-lt"/>
              <a:buAutoNum type="arabicPeriod" startAt="4"/>
            </a:pPr>
            <a:endParaRPr lang="ru-RU" sz="1800" dirty="0">
              <a:solidFill>
                <a:prstClr val="black"/>
              </a:solidFill>
            </a:endParaRPr>
          </a:p>
          <a:p>
            <a:pPr marL="342900" indent="-342900" defTabSz="914377">
              <a:buFont typeface="+mj-lt"/>
              <a:buAutoNum type="arabicPeriod" startAt="4"/>
            </a:pPr>
            <a:r>
              <a:rPr lang="ru-RU" sz="1800" dirty="0">
                <a:solidFill>
                  <a:prstClr val="black"/>
                </a:solidFill>
              </a:rPr>
              <a:t>Во взаимоотношениях с федеральными органами государственной власти все субъекты Российской Федерации между собой равноправны.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8309" y="107151"/>
            <a:ext cx="1207383" cy="369332"/>
          </a:xfrm>
          <a:prstGeom prst="rect">
            <a:avLst/>
          </a:prstGeom>
          <a:noFill/>
        </p:spPr>
        <p:txBody>
          <a:bodyPr wrap="none" rtlCol="0">
            <a:spAutoFit/>
          </a:bodyPr>
          <a:lstStyle/>
          <a:p>
            <a:pPr algn="ctr" defTabSz="914377"/>
            <a:r>
              <a:rPr lang="ru-RU" sz="1800" b="1">
                <a:solidFill>
                  <a:srgbClr val="F7F6F4"/>
                </a:solidFill>
                <a:latin typeface="+mj-lt"/>
              </a:rPr>
              <a:t>Статья 5</a:t>
            </a:r>
          </a:p>
        </p:txBody>
      </p:sp>
      <p:sp>
        <p:nvSpPr>
          <p:cNvPr id="7" name="Скругленный прямоугольник 18">
            <a:hlinkClick r:id="rId3" action="ppaction://hlinksldjump"/>
            <a:extLst>
              <a:ext uri="{FF2B5EF4-FFF2-40B4-BE49-F238E27FC236}">
                <a16:creationId xmlns:a16="http://schemas.microsoft.com/office/drawing/2014/main" id="{0A5F840A-9C89-4430-A886-CE8EF758295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61854589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37909" y="950913"/>
            <a:ext cx="8347316" cy="3323987"/>
          </a:xfrm>
          <a:prstGeom prst="rect">
            <a:avLst/>
          </a:prstGeom>
          <a:noFill/>
        </p:spPr>
        <p:txBody>
          <a:bodyPr wrap="square" lIns="0" tIns="0" rIns="0" bIns="0" rtlCol="0">
            <a:spAutoFit/>
          </a:bodyPr>
          <a:lstStyle/>
          <a:p>
            <a:pPr defTabSz="914377"/>
            <a:r>
              <a:rPr lang="ru-RU" sz="1800" dirty="0">
                <a:solidFill>
                  <a:prstClr val="black"/>
                </a:solidFill>
              </a:rPr>
              <a:t>и) установление общих принципов налогообложения и сборов в Российской Федерации;</a:t>
            </a:r>
          </a:p>
          <a:p>
            <a:pPr defTabSz="914377"/>
            <a:endParaRPr lang="ru-RU" sz="1800" dirty="0">
              <a:solidFill>
                <a:prstClr val="black"/>
              </a:solidFill>
            </a:endParaRPr>
          </a:p>
          <a:p>
            <a:pPr defTabSz="914377"/>
            <a:r>
              <a:rPr lang="ru-RU" sz="1800" dirty="0">
                <a:solidFill>
                  <a:prstClr val="black"/>
                </a:solidFill>
              </a:rPr>
              <a:t>к) административное, административно-процессуальное, трудовое, семейное, жилищное, земельное, водное, лесное законодательство, законодательство о недрах, об охране окружающей среды;</a:t>
            </a:r>
          </a:p>
          <a:p>
            <a:pPr defTabSz="914377"/>
            <a:endParaRPr lang="ru-RU" sz="1800" dirty="0">
              <a:solidFill>
                <a:prstClr val="black"/>
              </a:solidFill>
            </a:endParaRPr>
          </a:p>
          <a:p>
            <a:pPr defTabSz="914377"/>
            <a:r>
              <a:rPr lang="ru-RU" sz="1800" dirty="0">
                <a:solidFill>
                  <a:prstClr val="black"/>
                </a:solidFill>
              </a:rPr>
              <a:t>л) кадры судебных и правоохранительных органов; адвокатура, нотариат;</a:t>
            </a:r>
          </a:p>
          <a:p>
            <a:pPr defTabSz="914377"/>
            <a:endParaRPr lang="ru-RU" sz="1800" dirty="0">
              <a:solidFill>
                <a:prstClr val="black"/>
              </a:solidFill>
            </a:endParaRPr>
          </a:p>
          <a:p>
            <a:pPr defTabSz="914377"/>
            <a:r>
              <a:rPr lang="ru-RU" sz="1800" dirty="0">
                <a:solidFill>
                  <a:prstClr val="black"/>
                </a:solidFill>
              </a:rPr>
              <a:t>м) защита исконной среды обитания и традиционного образа жизни малочисленных этнических общностей;</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72</a:t>
            </a:r>
          </a:p>
        </p:txBody>
      </p:sp>
    </p:spTree>
    <p:extLst>
      <p:ext uri="{BB962C8B-B14F-4D97-AF65-F5344CB8AC3E}">
        <p14:creationId xmlns:p14="http://schemas.microsoft.com/office/powerpoint/2010/main" val="34717951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37909" y="1236010"/>
            <a:ext cx="8347316" cy="2769989"/>
          </a:xfrm>
          <a:prstGeom prst="rect">
            <a:avLst/>
          </a:prstGeom>
          <a:noFill/>
        </p:spPr>
        <p:txBody>
          <a:bodyPr wrap="square" lIns="0" tIns="0" rIns="0" bIns="0" rtlCol="0">
            <a:spAutoFit/>
          </a:bodyPr>
          <a:lstStyle/>
          <a:p>
            <a:pPr marL="363538" defTabSz="914377"/>
            <a:r>
              <a:rPr lang="ru-RU" sz="1800" dirty="0">
                <a:solidFill>
                  <a:prstClr val="black"/>
                </a:solidFill>
              </a:rPr>
              <a:t>н) установление общих принципов организации системы органов государственной власти и местного самоуправления;</a:t>
            </a:r>
          </a:p>
          <a:p>
            <a:pPr marL="363538" defTabSz="914377"/>
            <a:endParaRPr lang="ru-RU" sz="1800" dirty="0">
              <a:solidFill>
                <a:prstClr val="black"/>
              </a:solidFill>
            </a:endParaRPr>
          </a:p>
          <a:p>
            <a:pPr marL="363538" defTabSz="914377"/>
            <a:r>
              <a:rPr lang="ru-RU" sz="1800" dirty="0">
                <a:solidFill>
                  <a:prstClr val="black"/>
                </a:solidFill>
              </a:rPr>
              <a:t>о) координация международных и внешнеэкономических связей субъектов Российской Федерации, выполнение международных договоров Российской Федерации.</a:t>
            </a:r>
          </a:p>
          <a:p>
            <a:pPr defTabSz="914377"/>
            <a:endParaRPr lang="ru-RU" sz="1800" dirty="0">
              <a:solidFill>
                <a:prstClr val="black"/>
              </a:solidFill>
            </a:endParaRPr>
          </a:p>
          <a:p>
            <a:pPr marL="342900" indent="-342900" defTabSz="914377">
              <a:buFont typeface="+mj-lt"/>
              <a:buAutoNum type="arabicPeriod" startAt="2"/>
            </a:pPr>
            <a:r>
              <a:rPr lang="ru-RU" sz="1800" dirty="0">
                <a:solidFill>
                  <a:prstClr val="black"/>
                </a:solidFill>
              </a:rPr>
              <a:t>Положения настоящей статьи в равной мере распространяются на республики, края, области, города федерального значения, автономную область, автономные округа.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72</a:t>
            </a:r>
          </a:p>
        </p:txBody>
      </p:sp>
      <p:sp>
        <p:nvSpPr>
          <p:cNvPr id="7" name="Скругленный прямоугольник 18">
            <a:hlinkClick r:id="rId3" action="ppaction://hlinksldjump"/>
            <a:extLst>
              <a:ext uri="{FF2B5EF4-FFF2-40B4-BE49-F238E27FC236}">
                <a16:creationId xmlns:a16="http://schemas.microsoft.com/office/drawing/2014/main" id="{F182471B-717D-490E-9E54-02B6C51FD1F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9609350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63376" y="1883281"/>
            <a:ext cx="8221849" cy="1107996"/>
          </a:xfrm>
          <a:prstGeom prst="rect">
            <a:avLst/>
          </a:prstGeom>
          <a:noFill/>
        </p:spPr>
        <p:txBody>
          <a:bodyPr wrap="square" lIns="0" tIns="0" rIns="0" bIns="0" rtlCol="0">
            <a:spAutoFit/>
          </a:bodyPr>
          <a:lstStyle/>
          <a:p>
            <a:pPr defTabSz="914377"/>
            <a:r>
              <a:rPr lang="ru-RU" sz="1800" dirty="0">
                <a:solidFill>
                  <a:prstClr val="black"/>
                </a:solidFill>
              </a:rPr>
              <a:t>Вне пределов ведения Российской Федерации и полномочий Российской Федерации по предметам совместного ведения Российской Федерации и субъектов Российской Федерации субъекты Российской Федерации обладают всей полнотой государственной власти.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73</a:t>
            </a:r>
          </a:p>
        </p:txBody>
      </p:sp>
      <p:sp>
        <p:nvSpPr>
          <p:cNvPr id="7" name="Скругленный прямоугольник 18">
            <a:hlinkClick r:id="rId3" action="ppaction://hlinksldjump"/>
            <a:extLst>
              <a:ext uri="{FF2B5EF4-FFF2-40B4-BE49-F238E27FC236}">
                <a16:creationId xmlns:a16="http://schemas.microsoft.com/office/drawing/2014/main" id="{2ACF48E6-6031-4EE6-9688-AB6167EDED1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457905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24436" y="1361567"/>
            <a:ext cx="8068235"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На территории Российской Федерации не допускается установление таможенных границ, пошлин, сборов и каких-либо иных препятствий для свободного перемещения товаров, услуг и финансовых средств.</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Ограничения перемещения товаров и услуг могут вводиться в соответствии с федеральным законом, если это необходимо для обеспечения безопасности, защиты жизни и здоровья людей, охраны природы и культурных ценностей.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7"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74</a:t>
            </a:r>
          </a:p>
        </p:txBody>
      </p:sp>
      <p:sp>
        <p:nvSpPr>
          <p:cNvPr id="7" name="Скругленный прямоугольник 18">
            <a:hlinkClick r:id="rId3" action="ppaction://hlinksldjump"/>
            <a:extLst>
              <a:ext uri="{FF2B5EF4-FFF2-40B4-BE49-F238E27FC236}">
                <a16:creationId xmlns:a16="http://schemas.microsoft.com/office/drawing/2014/main" id="{F3531204-EC8F-4967-AF33-C0B2B4FFDAF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9498784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1325255"/>
            <a:ext cx="8426449"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Денежной единицей в Российской Федерации является рубль. Денежная эмиссия осуществляется исключительно </a:t>
            </a:r>
            <a:r>
              <a:rPr lang="ru-RU" sz="1800" dirty="0">
                <a:solidFill>
                  <a:prstClr val="black"/>
                </a:solidFill>
                <a:hlinkClick r:id="rId4"/>
              </a:rPr>
              <a:t>Центральным банком Российской Федерации</a:t>
            </a:r>
            <a:r>
              <a:rPr lang="ru-RU" sz="1800" dirty="0">
                <a:solidFill>
                  <a:prstClr val="black"/>
                </a:solidFill>
              </a:rPr>
              <a:t>. Введение и эмиссия других денег в Российской Федерации не допускаются.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Защита и обеспечение устойчивости рубля – основная функция Центрального банка Российской Федерации, которую он осуществляет независимо от других органов государственной власти.</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3"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75</a:t>
            </a:r>
          </a:p>
        </p:txBody>
      </p:sp>
    </p:spTree>
    <p:extLst>
      <p:ext uri="{BB962C8B-B14F-4D97-AF65-F5344CB8AC3E}">
        <p14:creationId xmlns:p14="http://schemas.microsoft.com/office/powerpoint/2010/main" val="38930659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6759" y="1481231"/>
            <a:ext cx="7990481" cy="1938992"/>
          </a:xfrm>
          <a:prstGeom prst="rect">
            <a:avLst/>
          </a:prstGeom>
          <a:noFill/>
        </p:spPr>
        <p:txBody>
          <a:bodyPr wrap="square" lIns="0" tIns="0" rIns="0" bIns="0" rtlCol="0">
            <a:spAutoFit/>
          </a:bodyPr>
          <a:lstStyle/>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Система налогов, взимаемых в федеральный бюджет, и общие принципы налогообложения и сборов в Российской Федерации устанавливаются </a:t>
            </a:r>
            <a:r>
              <a:rPr lang="ru-RU" sz="1800" dirty="0">
                <a:solidFill>
                  <a:prstClr val="black"/>
                </a:solidFill>
                <a:hlinkClick r:id="rId3"/>
              </a:rPr>
              <a:t>федеральным законом</a:t>
            </a:r>
            <a:r>
              <a:rPr lang="ru-RU" sz="1800" dirty="0">
                <a:solidFill>
                  <a:prstClr val="black"/>
                </a:solidFill>
              </a:rPr>
              <a:t>.</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Государственные займы выпускаются в порядке, определяемом </a:t>
            </a:r>
            <a:r>
              <a:rPr lang="ru-RU" sz="1800" dirty="0">
                <a:solidFill>
                  <a:prstClr val="black"/>
                </a:solidFill>
                <a:hlinkClick r:id="rId4"/>
              </a:rPr>
              <a:t>федеральным законом</a:t>
            </a:r>
            <a:r>
              <a:rPr lang="ru-RU" sz="1800" dirty="0">
                <a:solidFill>
                  <a:prstClr val="black"/>
                </a:solidFill>
              </a:rPr>
              <a:t>, и размещаются на добровольной основе.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3"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75</a:t>
            </a:r>
          </a:p>
        </p:txBody>
      </p:sp>
      <p:sp>
        <p:nvSpPr>
          <p:cNvPr id="7" name="Скругленный прямоугольник 18">
            <a:hlinkClick r:id="rId5" action="ppaction://hlinksldjump"/>
            <a:extLst>
              <a:ext uri="{FF2B5EF4-FFF2-40B4-BE49-F238E27FC236}">
                <a16:creationId xmlns:a16="http://schemas.microsoft.com/office/drawing/2014/main" id="{302A06AC-D64A-4A74-ABF0-51E4F249E8D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6456000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По предметам ведения Российской Федерации принимаются федеральные конституционные законы и федеральные законы, имеющие прямое действие на всей территории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По предметам совместного ведения Российской Федерации и субъектов Российской Федерации издаются федеральные законы и принимаемые в соответствии с ними законы и иные нормативные правовые акты субъектов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Федеральные законы не могут противоречить федеральным конституционным законам.</a:t>
            </a:r>
          </a:p>
          <a:p>
            <a:pPr marL="342900" indent="-342900" defTabSz="914377">
              <a:buFont typeface="+mj-lt"/>
              <a:buAutoNum type="arabicPeriod"/>
            </a:pPr>
            <a:endParaRPr lang="ru-RU" sz="1800" dirty="0">
              <a:solidFill>
                <a:prstClr val="black"/>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76</a:t>
            </a:r>
          </a:p>
        </p:txBody>
      </p:sp>
    </p:spTree>
    <p:extLst>
      <p:ext uri="{BB962C8B-B14F-4D97-AF65-F5344CB8AC3E}">
        <p14:creationId xmlns:p14="http://schemas.microsoft.com/office/powerpoint/2010/main" val="15184616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41620"/>
            <a:ext cx="8426449" cy="3323987"/>
          </a:xfrm>
          <a:prstGeom prst="rect">
            <a:avLst/>
          </a:prstGeom>
          <a:noFill/>
        </p:spPr>
        <p:txBody>
          <a:bodyPr wrap="square" lIns="0" tIns="0" rIns="0" bIns="0" rtlCol="0">
            <a:spAutoFit/>
          </a:bodyPr>
          <a:lstStyle/>
          <a:p>
            <a:pPr marL="342900" indent="-342900" defTabSz="914377">
              <a:buFont typeface="+mj-lt"/>
              <a:buAutoNum type="arabicPeriod" startAt="4"/>
            </a:pPr>
            <a:r>
              <a:rPr lang="ru-RU" sz="1800" dirty="0">
                <a:solidFill>
                  <a:prstClr val="black"/>
                </a:solidFill>
              </a:rPr>
              <a:t>Вне пределов ведения Российской Федерации, совместного ведения Российской Федерации и субъектов Российской Федерации республики, края, области, города федерального значения, автономная область и автономные округа осуществляют собственное правовое регулирование, включая принятие законов и иных нормативных правовых актов.</a:t>
            </a:r>
          </a:p>
          <a:p>
            <a:pPr marL="342900" indent="-342900" defTabSz="914377">
              <a:buFont typeface="+mj-lt"/>
              <a:buAutoNum type="arabicPeriod" startAt="4"/>
            </a:pPr>
            <a:endParaRPr lang="ru-RU" sz="1800" dirty="0">
              <a:solidFill>
                <a:prstClr val="black"/>
              </a:solidFill>
            </a:endParaRPr>
          </a:p>
          <a:p>
            <a:pPr marL="342900" indent="-342900" defTabSz="914377">
              <a:buFont typeface="+mj-lt"/>
              <a:buAutoNum type="arabicPeriod" startAt="4"/>
            </a:pPr>
            <a:r>
              <a:rPr lang="ru-RU" sz="1800" dirty="0">
                <a:solidFill>
                  <a:prstClr val="black"/>
                </a:solidFill>
              </a:rPr>
              <a:t>Законы и иные нормативные правовые акты субъектов Российской Федерации не могут противоречить федеральным законам, принятым в соответствии с частями первой и второй настоящей статьи. В случае противоречия между федеральным законом и иным актом, изданным в Российской Федерации, действует федеральный закон.</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76</a:t>
            </a:r>
          </a:p>
        </p:txBody>
      </p:sp>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410322846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779662"/>
            <a:ext cx="8426449" cy="1107996"/>
          </a:xfrm>
          <a:prstGeom prst="rect">
            <a:avLst/>
          </a:prstGeom>
          <a:noFill/>
        </p:spPr>
        <p:txBody>
          <a:bodyPr wrap="square" lIns="0" tIns="0" rIns="0" bIns="0" rtlCol="0">
            <a:spAutoFit/>
          </a:bodyPr>
          <a:lstStyle/>
          <a:p>
            <a:pPr marL="342900" indent="-342900" defTabSz="914377">
              <a:buFont typeface="+mj-lt"/>
              <a:buAutoNum type="arabicPeriod" startAt="6"/>
            </a:pPr>
            <a:r>
              <a:rPr lang="ru-RU" sz="1800" dirty="0">
                <a:solidFill>
                  <a:prstClr val="black"/>
                </a:solidFill>
              </a:rPr>
              <a:t>В случае противоречия между федеральным законом и нормативным правовым актом субъекта Российской Федерации, изданным в соответствии с частью четвертой настоящей статьи, действует нормативный правовой акт субъекта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76</a:t>
            </a:r>
          </a:p>
        </p:txBody>
      </p:sp>
      <p:sp>
        <p:nvSpPr>
          <p:cNvPr id="7" name="Скругленный прямоугольник 18">
            <a:hlinkClick r:id="rId3" action="ppaction://hlinksldjump"/>
            <a:extLst>
              <a:ext uri="{FF2B5EF4-FFF2-40B4-BE49-F238E27FC236}">
                <a16:creationId xmlns:a16="http://schemas.microsoft.com/office/drawing/2014/main" id="{47567FDD-2AE4-4FBB-AF35-49089690F7B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0319670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11477" y="799662"/>
            <a:ext cx="8616413" cy="3877985"/>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Система органов государственной власти республик, краёв, областей, городов федерального значения, автономной области, автономных округов устанавливается субъектами Российской Федерации самостоятельно в соответствии с основами конституционного строя Российской Федерации и общими принципами организации представительных и исполнительных органов государственной власти, установленными </a:t>
            </a:r>
            <a:r>
              <a:rPr lang="ru-RU" sz="1800" dirty="0">
                <a:solidFill>
                  <a:prstClr val="black"/>
                </a:solidFill>
                <a:hlinkClick r:id="rId4"/>
              </a:rPr>
              <a:t>федеральным 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пределах ведения Российской Федерации и полномочий Российской Федерации по предметам совместного ведения Российской Федерации и субъектов Российской Федерации федеральные органы исполнительной власти и органы исполнительной власти субъектов Российской Федерации образуют единую систему исполнительной власти в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77</a:t>
            </a:r>
          </a:p>
        </p:txBody>
      </p:sp>
      <p:sp>
        <p:nvSpPr>
          <p:cNvPr id="7" name="Скругленный прямоугольник 18">
            <a:hlinkClick r:id="rId5" action="ppaction://hlinksldjump"/>
            <a:extLst>
              <a:ext uri="{FF2B5EF4-FFF2-40B4-BE49-F238E27FC236}">
                <a16:creationId xmlns:a16="http://schemas.microsoft.com/office/drawing/2014/main" id="{7DC9F524-36EC-4C81-9087-0B38395D99D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8236253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97103" y="1203325"/>
            <a:ext cx="8529183"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Гражданство Российской Федерации приобретается и прекращается в соответствии с </a:t>
            </a:r>
            <a:r>
              <a:rPr lang="ru-RU" sz="1800" dirty="0">
                <a:solidFill>
                  <a:prstClr val="black"/>
                </a:solidFill>
                <a:hlinkClick r:id="rId3"/>
              </a:rPr>
              <a:t>федеральным законом</a:t>
            </a:r>
            <a:r>
              <a:rPr lang="ru-RU" sz="1800" dirty="0">
                <a:solidFill>
                  <a:prstClr val="black"/>
                </a:solidFill>
              </a:rPr>
              <a:t>, является единым и равным независимо от оснований приобретения.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гражданин Российской Федерации обладает на её территории всеми правами и свободами и несёт равные обязанности, предусмотренные Конституцией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Гражданин Российской Федерации не может быть лишён своего гражданства или права изменить его.</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5905" y="107151"/>
            <a:ext cx="1212191" cy="369332"/>
          </a:xfrm>
          <a:prstGeom prst="rect">
            <a:avLst/>
          </a:prstGeom>
          <a:noFill/>
        </p:spPr>
        <p:txBody>
          <a:bodyPr wrap="none" rtlCol="0">
            <a:spAutoFit/>
          </a:bodyPr>
          <a:lstStyle/>
          <a:p>
            <a:pPr algn="ctr" defTabSz="914377"/>
            <a:r>
              <a:rPr lang="ru-RU" sz="1800" b="1">
                <a:solidFill>
                  <a:srgbClr val="F7F6F4"/>
                </a:solidFill>
                <a:latin typeface="+mj-lt"/>
              </a:rPr>
              <a:t>Статья 6</a:t>
            </a:r>
          </a:p>
        </p:txBody>
      </p:sp>
      <p:sp>
        <p:nvSpPr>
          <p:cNvPr id="7" name="Скругленный прямоугольник 18">
            <a:hlinkClick r:id="rId4" action="ppaction://hlinksldjump"/>
            <a:extLst>
              <a:ext uri="{FF2B5EF4-FFF2-40B4-BE49-F238E27FC236}">
                <a16:creationId xmlns:a16="http://schemas.microsoft.com/office/drawing/2014/main" id="{35C376C9-4059-4610-AAAC-0F90F441566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424636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325255"/>
            <a:ext cx="8426450"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Федеральные органы исполнительной власти для осуществления своих полномочий могут создавать свои территориальные органы и назначать соответствующих должностных лиц.</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Федеральные органы исполнительной власти по соглашению с органами исполнительной власти субъектов Российской Федерации могут передавать им осуществление части своих полномочий, если это не противоречит Конституции Российской Федерации и федеральным законам.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78</a:t>
            </a:r>
          </a:p>
        </p:txBody>
      </p:sp>
    </p:spTree>
    <p:extLst>
      <p:ext uri="{BB962C8B-B14F-4D97-AF65-F5344CB8AC3E}">
        <p14:creationId xmlns:p14="http://schemas.microsoft.com/office/powerpoint/2010/main" val="8917237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463754"/>
            <a:ext cx="8588276" cy="2215991"/>
          </a:xfrm>
          <a:prstGeom prst="rect">
            <a:avLst/>
          </a:prstGeom>
          <a:noFill/>
        </p:spPr>
        <p:txBody>
          <a:bodyPr wrap="square" lIns="0" tIns="0" rIns="0" bIns="0" rtlCol="0">
            <a:spAutoFit/>
          </a:bodyPr>
          <a:lstStyle/>
          <a:p>
            <a:pPr marL="342900" indent="-342900" defTabSz="914377">
              <a:buFont typeface="+mj-lt"/>
              <a:buAutoNum type="arabicPeriod" startAt="3"/>
            </a:pPr>
            <a:r>
              <a:rPr lang="ru-RU" sz="1800">
                <a:solidFill>
                  <a:prstClr val="black"/>
                </a:solidFill>
              </a:rPr>
              <a:t>Органы исполнительной власти субъектов Российской Федерации по соглашению с федеральными органами исполнительной власти могут передавать им осуществление части своих полномочий.</a:t>
            </a:r>
          </a:p>
          <a:p>
            <a:pPr marL="342900" indent="-342900" defTabSz="914377">
              <a:buFont typeface="+mj-lt"/>
              <a:buAutoNum type="arabicPeriod" startAt="3"/>
            </a:pPr>
            <a:endParaRPr lang="ru-RU" sz="1800">
              <a:solidFill>
                <a:prstClr val="black"/>
              </a:solidFill>
            </a:endParaRPr>
          </a:p>
          <a:p>
            <a:pPr marL="342900" indent="-342900" defTabSz="914377">
              <a:buFont typeface="+mj-lt"/>
              <a:buAutoNum type="arabicPeriod" startAt="3"/>
            </a:pPr>
            <a:r>
              <a:rPr lang="ru-RU" sz="1800">
                <a:solidFill>
                  <a:prstClr val="black"/>
                </a:solidFill>
              </a:rPr>
              <a:t>Президент Российской Федерации и Правительство Российской Федерации обеспечивают в соответствии с Конституцией Российской Федерации осуществление полномочий федеральной государственной власти на всей территории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78</a:t>
            </a:r>
          </a:p>
        </p:txBody>
      </p:sp>
      <p:sp>
        <p:nvSpPr>
          <p:cNvPr id="7" name="Скругленный прямоугольник 18">
            <a:hlinkClick r:id="rId3" action="ppaction://hlinksldjump"/>
            <a:extLst>
              <a:ext uri="{FF2B5EF4-FFF2-40B4-BE49-F238E27FC236}">
                <a16:creationId xmlns:a16="http://schemas.microsoft.com/office/drawing/2014/main" id="{9D46ECCE-7730-42F6-8451-FC5A0E632CE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42060901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62709" y="1879252"/>
            <a:ext cx="8222516" cy="1384995"/>
          </a:xfrm>
          <a:prstGeom prst="rect">
            <a:avLst/>
          </a:prstGeom>
          <a:noFill/>
        </p:spPr>
        <p:txBody>
          <a:bodyPr wrap="square" lIns="0" tIns="0" rIns="0" bIns="0" rtlCol="0">
            <a:spAutoFit/>
          </a:bodyPr>
          <a:lstStyle/>
          <a:p>
            <a:pPr defTabSz="914377"/>
            <a:r>
              <a:rPr lang="ru-RU" sz="1800">
                <a:solidFill>
                  <a:prstClr val="black"/>
                </a:solidFill>
              </a:rPr>
              <a:t>Российская Федерация может участвовать в межгосударственных объединениях и передавать им часть своих полномочий в соответствии с международными договорами, если это не влечёт ограничения прав и свобод человека и гражданина и не противоречит основам конституционного строя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79</a:t>
            </a:r>
          </a:p>
        </p:txBody>
      </p:sp>
      <p:sp>
        <p:nvSpPr>
          <p:cNvPr id="7" name="Скругленный прямоугольник 18">
            <a:hlinkClick r:id="rId3" action="ppaction://hlinksldjump"/>
            <a:extLst>
              <a:ext uri="{FF2B5EF4-FFF2-40B4-BE49-F238E27FC236}">
                <a16:creationId xmlns:a16="http://schemas.microsoft.com/office/drawing/2014/main" id="{801E960E-37C9-4B04-80E0-2FF8D570629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1919043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379733" y="118120"/>
            <a:ext cx="4384534"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4</a:t>
            </a:r>
          </a:p>
          <a:p>
            <a:pPr lvl="0" algn="ctr" defTabSz="914377"/>
            <a:r>
              <a:rPr lang="ru-RU" sz="1800" b="1">
                <a:solidFill>
                  <a:srgbClr val="F7F6F4"/>
                </a:solidFill>
                <a:latin typeface="Roboto Slab"/>
              </a:rPr>
              <a:t>Президент Российской Федерации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644014"/>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80</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644014"/>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81</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644014"/>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82</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644014"/>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lang="ru-RU" sz="1400" b="1">
                  <a:solidFill>
                    <a:prstClr val="white"/>
                  </a:solidFill>
                  <a:latin typeface="Roboto Slab"/>
                </a:rPr>
                <a:t>83</a:t>
              </a: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644014"/>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84</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644014"/>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85</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644014"/>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86</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902314" y="2659098"/>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87</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1984543" y="2659098"/>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4" name="TextBox 53">
              <a:hlinkClick r:id="rId11"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88</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3066772" y="2659098"/>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2" name="TextBox 51">
              <a:hlinkClick r:id="rId12"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89</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4149001" y="2659098"/>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0" name="TextBox 49">
              <a:hlinkClick r:id="rId13"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90</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5231230" y="2659098"/>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8" name="TextBox 47">
              <a:hlinkClick r:id="rId14"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91</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6313459" y="2659098"/>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6" name="TextBox 45">
              <a:hlinkClick r:id="rId15"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92</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7395686" y="2659098"/>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6"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93</a:t>
              </a:r>
            </a:p>
          </p:txBody>
        </p:sp>
      </p:grpSp>
      <p:sp>
        <p:nvSpPr>
          <p:cNvPr id="57" name="Скругленный прямоугольник 18">
            <a:hlinkClick r:id="rId17" action="ppaction://hlinksldjump"/>
            <a:extLst>
              <a:ext uri="{FF2B5EF4-FFF2-40B4-BE49-F238E27FC236}">
                <a16:creationId xmlns:a16="http://schemas.microsoft.com/office/drawing/2014/main" id="{01807442-9B4F-461A-A74A-AC414E7988E0}"/>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21090118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00795" y="1325255"/>
            <a:ext cx="8574209"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является главой государства.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Президент Российской Федерации является гарантом Конституции Российской Федерации, прав и свобод человека и гражданина. В установленном Конституцией Российской Федерации порядке он принимает меры по охране суверенитета Российской Федерации, её независимости и государственной целостности, обеспечивает согласованное функционирование и взаимодействие органов государственной власти.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80</a:t>
            </a:r>
          </a:p>
        </p:txBody>
      </p:sp>
    </p:spTree>
    <p:extLst>
      <p:ext uri="{BB962C8B-B14F-4D97-AF65-F5344CB8AC3E}">
        <p14:creationId xmlns:p14="http://schemas.microsoft.com/office/powerpoint/2010/main" val="12644208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602254"/>
            <a:ext cx="8426450" cy="1938992"/>
          </a:xfrm>
          <a:prstGeom prst="rect">
            <a:avLst/>
          </a:prstGeom>
          <a:noFill/>
        </p:spPr>
        <p:txBody>
          <a:bodyPr wrap="square" lIns="0" tIns="0" rIns="0" bIns="0" rtlCol="0">
            <a:spAutoFit/>
          </a:bodyPr>
          <a:lstStyle/>
          <a:p>
            <a:pPr marL="342900" indent="-342900" defTabSz="914377">
              <a:buFont typeface="+mj-lt"/>
              <a:buAutoNum type="arabicPeriod" startAt="3"/>
            </a:pPr>
            <a:r>
              <a:rPr lang="ru-RU" sz="1800" dirty="0">
                <a:solidFill>
                  <a:prstClr val="black"/>
                </a:solidFill>
              </a:rPr>
              <a:t>Президент Российской Федерации в соответствии с Конституцией Российской Федерации и федеральными законами определяет основные направления внутренней и внешней политики государства.</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Президент Российской Федерации как глава государства представляет Российскую Федерацию внутри страны и в международных отношениях.</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80</a:t>
            </a:r>
          </a:p>
        </p:txBody>
      </p:sp>
    </p:spTree>
    <p:extLst>
      <p:ext uri="{BB962C8B-B14F-4D97-AF65-F5344CB8AC3E}">
        <p14:creationId xmlns:p14="http://schemas.microsoft.com/office/powerpoint/2010/main" val="37338543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981036"/>
            <a:ext cx="8546073"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избирается сроком на шесть лет гражданами Российской Федерации на основе всеобщего равного и прямого избирательного права при тайном голосовании.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Президентом Российской Федерации может быть избран гражданин Российской Федерации не моложе 35 лет, постоянно проживающий в Российской Федерации не менее 10 лет.</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Одно и то же лицо не может занимать должность Президента Российской Федерации более двух сроков подряд.</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Порядок выборов Президента Российской Федерации определяется федеральным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81</a:t>
            </a:r>
          </a:p>
        </p:txBody>
      </p:sp>
      <p:sp>
        <p:nvSpPr>
          <p:cNvPr id="7" name="Скругленный прямоугольник 18">
            <a:hlinkClick r:id="rId3" action="ppaction://hlinksldjump"/>
            <a:extLst>
              <a:ext uri="{FF2B5EF4-FFF2-40B4-BE49-F238E27FC236}">
                <a16:creationId xmlns:a16="http://schemas.microsoft.com/office/drawing/2014/main" id="{E4FAC049-8038-4EAE-853E-4F8E7933822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2269258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055333"/>
            <a:ext cx="8426449" cy="3323987"/>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При вступлении в должность Президент Российской Федерации приносит народу следующую присягу:</a:t>
            </a:r>
          </a:p>
          <a:p>
            <a:pPr defTabSz="914377"/>
            <a:endParaRPr lang="ru-RU" sz="1800" dirty="0">
              <a:solidFill>
                <a:prstClr val="black"/>
              </a:solidFill>
            </a:endParaRPr>
          </a:p>
          <a:p>
            <a:pPr marL="365125" defTabSz="914377"/>
            <a:r>
              <a:rPr lang="ru-RU" sz="1800" dirty="0">
                <a:solidFill>
                  <a:prstClr val="black"/>
                </a:solidFill>
              </a:rPr>
              <a:t>«Клянусь при осуществлении полномочий Президента Российской Федерации уважать и охранять права и свободы человека и гражданина, соблюдать и защищать Конституцию Российской Федерации, защищать суверенитет и независимость, безопасность и целостность государства, верно служить народу».</a:t>
            </a:r>
          </a:p>
          <a:p>
            <a:pPr defTabSz="914377"/>
            <a:endParaRPr lang="ru-RU" sz="1800" dirty="0">
              <a:solidFill>
                <a:prstClr val="black"/>
              </a:solidFill>
            </a:endParaRPr>
          </a:p>
          <a:p>
            <a:pPr marL="342900" indent="-342900" defTabSz="914377">
              <a:buFont typeface="+mj-lt"/>
              <a:buAutoNum type="arabicPeriod" startAt="2"/>
            </a:pPr>
            <a:r>
              <a:rPr lang="ru-RU" sz="1800" dirty="0">
                <a:solidFill>
                  <a:prstClr val="black"/>
                </a:solidFill>
              </a:rPr>
              <a:t>Присяга приносится в торжественной обстановке в присутствии членов Совета Федерации, депутатов Государственной Думы и судей Конституционного Суда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82</a:t>
            </a:r>
          </a:p>
        </p:txBody>
      </p:sp>
      <p:sp>
        <p:nvSpPr>
          <p:cNvPr id="7" name="Скругленный прямоугольник 18">
            <a:hlinkClick r:id="rId3" action="ppaction://hlinksldjump"/>
            <a:extLst>
              <a:ext uri="{FF2B5EF4-FFF2-40B4-BE49-F238E27FC236}">
                <a16:creationId xmlns:a16="http://schemas.microsoft.com/office/drawing/2014/main" id="{B295C4A2-0E49-4921-8019-B7CAA630183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0063104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239838"/>
            <a:ext cx="8563156" cy="2492990"/>
          </a:xfrm>
          <a:prstGeom prst="rect">
            <a:avLst/>
          </a:prstGeom>
          <a:noFill/>
        </p:spPr>
        <p:txBody>
          <a:bodyPr wrap="square" lIns="0" tIns="0" rIns="0" bIns="0" rtlCol="0">
            <a:spAutoFit/>
          </a:bodyPr>
          <a:lstStyle/>
          <a:p>
            <a:pPr defTabSz="914377"/>
            <a:r>
              <a:rPr lang="ru-RU" sz="1800" dirty="0">
                <a:solidFill>
                  <a:prstClr val="black"/>
                </a:solidFill>
                <a:hlinkClick r:id="rId4"/>
              </a:rPr>
              <a:t>Президент Российской Федерации</a:t>
            </a:r>
            <a:r>
              <a:rPr lang="ru-RU" sz="1800" dirty="0">
                <a:solidFill>
                  <a:prstClr val="black"/>
                </a:solidFill>
              </a:rPr>
              <a:t>:</a:t>
            </a:r>
          </a:p>
          <a:p>
            <a:pPr defTabSz="914377"/>
            <a:endParaRPr lang="ru-RU" sz="1800" dirty="0">
              <a:solidFill>
                <a:prstClr val="black"/>
              </a:solidFill>
            </a:endParaRPr>
          </a:p>
          <a:p>
            <a:pPr defTabSz="914377"/>
            <a:r>
              <a:rPr lang="ru-RU" sz="1800" dirty="0">
                <a:solidFill>
                  <a:prstClr val="black"/>
                </a:solidFill>
              </a:rPr>
              <a:t>а) назначает с согласия Государственной Думы Председателя Правительства Российской Федерации;</a:t>
            </a:r>
          </a:p>
          <a:p>
            <a:pPr defTabSz="914377"/>
            <a:endParaRPr lang="ru-RU" sz="1800" dirty="0">
              <a:solidFill>
                <a:prstClr val="black"/>
              </a:solidFill>
            </a:endParaRPr>
          </a:p>
          <a:p>
            <a:pPr defTabSz="914377"/>
            <a:r>
              <a:rPr lang="ru-RU" sz="1800" dirty="0">
                <a:solidFill>
                  <a:prstClr val="black"/>
                </a:solidFill>
              </a:rPr>
              <a:t>б) имеет право председательствовать на заседаниях Правительства Российской Федерации;</a:t>
            </a:r>
          </a:p>
          <a:p>
            <a:pPr defTabSz="914377"/>
            <a:endParaRPr lang="ru-RU" sz="1800" dirty="0">
              <a:solidFill>
                <a:prstClr val="black"/>
              </a:solidFill>
            </a:endParaRPr>
          </a:p>
          <a:p>
            <a:pPr defTabSz="914377"/>
            <a:r>
              <a:rPr lang="ru-RU" sz="1800" dirty="0">
                <a:solidFill>
                  <a:prstClr val="black"/>
                </a:solidFill>
              </a:rPr>
              <a:t>в) принимает решение об отставке Правительства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83</a:t>
            </a:r>
          </a:p>
        </p:txBody>
      </p:sp>
    </p:spTree>
    <p:extLst>
      <p:ext uri="{BB962C8B-B14F-4D97-AF65-F5344CB8AC3E}">
        <p14:creationId xmlns:p14="http://schemas.microsoft.com/office/powerpoint/2010/main" val="7629266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E9283A9-D062-4B58-B45F-C74CEAFF4071}"/>
              </a:ext>
            </a:extLst>
          </p:cNvPr>
          <p:cNvSpPr txBox="1"/>
          <p:nvPr/>
        </p:nvSpPr>
        <p:spPr>
          <a:xfrm>
            <a:off x="358775" y="837666"/>
            <a:ext cx="8628471" cy="3877985"/>
          </a:xfrm>
          <a:prstGeom prst="rect">
            <a:avLst/>
          </a:prstGeom>
          <a:noFill/>
        </p:spPr>
        <p:txBody>
          <a:bodyPr wrap="square" lIns="0" tIns="0" rIns="0" bIns="0" rtlCol="0">
            <a:spAutoFit/>
          </a:bodyPr>
          <a:lstStyle/>
          <a:p>
            <a:pPr defTabSz="914377"/>
            <a:r>
              <a:rPr lang="ru-RU" sz="1800" dirty="0">
                <a:solidFill>
                  <a:prstClr val="black"/>
                </a:solidFill>
              </a:rPr>
              <a:t>г) представляет Государственной Думе кандидатуру для назначения на должность Председателя Центрального банка Российской Федерации; ставит перед Государственной Думой вопрос об освобождении от должности Председателя Центрального банка Российской Федерации;</a:t>
            </a:r>
          </a:p>
          <a:p>
            <a:pPr defTabSz="914377"/>
            <a:endParaRPr lang="ru-RU" sz="1800" dirty="0">
              <a:solidFill>
                <a:prstClr val="black"/>
              </a:solidFill>
            </a:endParaRPr>
          </a:p>
          <a:p>
            <a:pPr defTabSz="914377"/>
            <a:r>
              <a:rPr lang="ru-RU" sz="1800" dirty="0">
                <a:solidFill>
                  <a:prstClr val="black"/>
                </a:solidFill>
              </a:rPr>
              <a:t>д) по предложению Председателя Правительства Российской Федерации назначает на должность и освобождает от должности заместителей Председателя Правительства Российской Федерации, федеральных министров;</a:t>
            </a:r>
          </a:p>
          <a:p>
            <a:pPr defTabSz="914377"/>
            <a:endParaRPr lang="ru-RU" sz="1800" dirty="0">
              <a:solidFill>
                <a:prstClr val="black"/>
              </a:solidFill>
            </a:endParaRPr>
          </a:p>
          <a:p>
            <a:pPr defTabSz="914377"/>
            <a:r>
              <a:rPr lang="ru-RU" sz="1800" dirty="0">
                <a:solidFill>
                  <a:prstClr val="black"/>
                </a:solidFill>
              </a:rPr>
              <a:t>е) представляет Совету Федерации кандидатуры для назначения на должность судей Конституционного Суда Российской Федерации, Верховного Суда Российской Федерации; назначает судей других федеральных судов;</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83</a:t>
            </a:r>
          </a:p>
        </p:txBody>
      </p:sp>
    </p:spTree>
    <p:extLst>
      <p:ext uri="{BB962C8B-B14F-4D97-AF65-F5344CB8AC3E}">
        <p14:creationId xmlns:p14="http://schemas.microsoft.com/office/powerpoint/2010/main" val="31278205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244811"/>
            <a:ext cx="8426449"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Российская Федерация – социальное государство, политика которого направлена на создание условий, обеспечивающих достойную жизнь и свободное развитие человека.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охраняются труд и здоровье людей, устанавливается гарантированный </a:t>
            </a:r>
            <a:r>
              <a:rPr lang="ru-RU" sz="1800" dirty="0">
                <a:solidFill>
                  <a:prstClr val="black"/>
                </a:solidFill>
                <a:hlinkClick r:id="rId3"/>
              </a:rPr>
              <a:t>минимальный размер оплаты </a:t>
            </a:r>
            <a:r>
              <a:rPr lang="ru-RU" sz="1800" dirty="0">
                <a:solidFill>
                  <a:prstClr val="black"/>
                </a:solidFill>
              </a:rPr>
              <a:t>труда, обеспечивается государственная поддержка семьи, материнства, отцовства и детства, инвалидов и пожилых граждан, развивается система социальных служб, устанавливаются государственные пенсии, пособия и иные гарантии социальной защиты.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7508" y="107151"/>
            <a:ext cx="1208985" cy="369332"/>
          </a:xfrm>
          <a:prstGeom prst="rect">
            <a:avLst/>
          </a:prstGeom>
          <a:noFill/>
        </p:spPr>
        <p:txBody>
          <a:bodyPr wrap="none" rtlCol="0">
            <a:spAutoFit/>
          </a:bodyPr>
          <a:lstStyle/>
          <a:p>
            <a:pPr algn="ctr" defTabSz="914377"/>
            <a:r>
              <a:rPr lang="ru-RU" sz="1800" b="1">
                <a:solidFill>
                  <a:srgbClr val="F7F6F4"/>
                </a:solidFill>
                <a:latin typeface="+mj-lt"/>
              </a:rPr>
              <a:t>Статья 7</a:t>
            </a:r>
          </a:p>
        </p:txBody>
      </p:sp>
      <p:sp>
        <p:nvSpPr>
          <p:cNvPr id="7" name="Скругленный прямоугольник 18">
            <a:hlinkClick r:id="rId4" action="ppaction://hlinksldjump"/>
            <a:extLst>
              <a:ext uri="{FF2B5EF4-FFF2-40B4-BE49-F238E27FC236}">
                <a16:creationId xmlns:a16="http://schemas.microsoft.com/office/drawing/2014/main" id="{98450DDF-9F19-4708-B835-E8B6FBC27AB1}"/>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1554779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E9283A9-D062-4B58-B45F-C74CEAFF4071}"/>
              </a:ext>
            </a:extLst>
          </p:cNvPr>
          <p:cNvSpPr txBox="1"/>
          <p:nvPr/>
        </p:nvSpPr>
        <p:spPr>
          <a:xfrm>
            <a:off x="427606" y="815699"/>
            <a:ext cx="8523967" cy="3924151"/>
          </a:xfrm>
          <a:prstGeom prst="rect">
            <a:avLst/>
          </a:prstGeom>
          <a:noFill/>
        </p:spPr>
        <p:txBody>
          <a:bodyPr wrap="square" lIns="0" tIns="0" rIns="0" bIns="0" rtlCol="0">
            <a:spAutoFit/>
          </a:bodyPr>
          <a:lstStyle/>
          <a:p>
            <a:pPr defTabSz="914377"/>
            <a:r>
              <a:rPr lang="ru-RU" sz="1700" dirty="0">
                <a:solidFill>
                  <a:prstClr val="black"/>
                </a:solidFill>
              </a:rPr>
              <a:t>е.1) представляет Совету Федерации кандидатуры для назначения на должность Генерального прокурора Российской Федерации и заместителей Генерального прокурора Российской Федерации; вносит в Совет Федерации предложения об освобождении от должности Генерального прокурора Российской Федерации и заместителей Генерального прокурора Российской Федерации; назначает на должность и освобождает от должности прокуроров субъектов Российской Федерации, а также иных прокуроров, кроме прокуроров городов, районов и </a:t>
            </a:r>
            <a:r>
              <a:rPr lang="ru-RU" sz="1700" dirty="0" err="1">
                <a:solidFill>
                  <a:prstClr val="black"/>
                </a:solidFill>
              </a:rPr>
              <a:t>приравненных</a:t>
            </a:r>
            <a:r>
              <a:rPr lang="ru-RU" sz="1700" dirty="0">
                <a:solidFill>
                  <a:prstClr val="black"/>
                </a:solidFill>
              </a:rPr>
              <a:t> к ним прокуроров;</a:t>
            </a:r>
          </a:p>
          <a:p>
            <a:pPr defTabSz="914377"/>
            <a:endParaRPr lang="ru-RU" sz="1700" dirty="0">
              <a:solidFill>
                <a:prstClr val="black"/>
              </a:solidFill>
            </a:endParaRPr>
          </a:p>
          <a:p>
            <a:pPr defTabSz="914377"/>
            <a:r>
              <a:rPr lang="ru-RU" sz="1700" dirty="0"/>
              <a:t>е.2) назначает и освобождает представителей Российской Федерации в Совете Федерации;</a:t>
            </a:r>
          </a:p>
          <a:p>
            <a:pPr defTabSz="914377"/>
            <a:endParaRPr lang="ru-RU" sz="1700" dirty="0">
              <a:solidFill>
                <a:prstClr val="black"/>
              </a:solidFill>
            </a:endParaRPr>
          </a:p>
          <a:p>
            <a:pPr defTabSz="914377"/>
            <a:endParaRPr lang="ru-RU" sz="1700" dirty="0">
              <a:solidFill>
                <a:prstClr val="black"/>
              </a:solidFill>
            </a:endParaRPr>
          </a:p>
          <a:p>
            <a:pPr defTabSz="914377"/>
            <a:endParaRPr lang="ru-RU" sz="1700" dirty="0">
              <a:solidFill>
                <a:prstClr val="black"/>
              </a:solidFill>
            </a:endParaRPr>
          </a:p>
          <a:p>
            <a:pPr defTabSz="914377"/>
            <a:endParaRPr lang="ru-RU" sz="1700" dirty="0">
              <a:solidFill>
                <a:prstClr val="black"/>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83</a:t>
            </a:r>
          </a:p>
        </p:txBody>
      </p:sp>
      <p:sp>
        <p:nvSpPr>
          <p:cNvPr id="2" name="Прямоугольник 1">
            <a:extLst>
              <a:ext uri="{FF2B5EF4-FFF2-40B4-BE49-F238E27FC236}">
                <a16:creationId xmlns:a16="http://schemas.microsoft.com/office/drawing/2014/main" id="{7D3F8CE7-C015-47EE-AFE0-453F7752FCFD}"/>
              </a:ext>
            </a:extLst>
          </p:cNvPr>
          <p:cNvSpPr/>
          <p:nvPr/>
        </p:nvSpPr>
        <p:spPr>
          <a:xfrm>
            <a:off x="358775" y="3938914"/>
            <a:ext cx="7067937" cy="877163"/>
          </a:xfrm>
          <a:prstGeom prst="rect">
            <a:avLst/>
          </a:prstGeom>
        </p:spPr>
        <p:txBody>
          <a:bodyPr wrap="square">
            <a:spAutoFit/>
          </a:bodyPr>
          <a:lstStyle/>
          <a:p>
            <a:pPr defTabSz="914377"/>
            <a:r>
              <a:rPr lang="ru-RU" sz="1700">
                <a:solidFill>
                  <a:prstClr val="black"/>
                </a:solidFill>
              </a:rPr>
              <a:t>ж) формирует и возглавляет Совет Безопасности Российской Федерации, статус которого определяется </a:t>
            </a:r>
            <a:r>
              <a:rPr lang="ru-RU" sz="1700">
                <a:solidFill>
                  <a:prstClr val="black"/>
                </a:solidFill>
                <a:hlinkClick r:id="rId4"/>
              </a:rPr>
              <a:t>федеральным законом</a:t>
            </a:r>
            <a:r>
              <a:rPr lang="ru-RU" sz="1700">
                <a:solidFill>
                  <a:prstClr val="black"/>
                </a:solidFill>
              </a:rPr>
              <a:t>;</a:t>
            </a:r>
          </a:p>
        </p:txBody>
      </p:sp>
    </p:spTree>
    <p:extLst>
      <p:ext uri="{BB962C8B-B14F-4D97-AF65-F5344CB8AC3E}">
        <p14:creationId xmlns:p14="http://schemas.microsoft.com/office/powerpoint/2010/main" val="31965089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735013"/>
            <a:ext cx="8523967" cy="3877985"/>
          </a:xfrm>
          <a:prstGeom prst="rect">
            <a:avLst/>
          </a:prstGeom>
          <a:noFill/>
        </p:spPr>
        <p:txBody>
          <a:bodyPr wrap="square" lIns="0" tIns="0" rIns="0" bIns="0" rtlCol="0">
            <a:spAutoFit/>
          </a:bodyPr>
          <a:lstStyle/>
          <a:p>
            <a:pPr defTabSz="914377"/>
            <a:r>
              <a:rPr lang="ru-RU" sz="1800" dirty="0">
                <a:solidFill>
                  <a:prstClr val="black"/>
                </a:solidFill>
              </a:rPr>
              <a:t>з) утверждает военную доктрину Российской Федерации;</a:t>
            </a:r>
          </a:p>
          <a:p>
            <a:pPr defTabSz="914377"/>
            <a:endParaRPr lang="ru-RU" sz="1800" dirty="0">
              <a:solidFill>
                <a:prstClr val="black"/>
              </a:solidFill>
            </a:endParaRPr>
          </a:p>
          <a:p>
            <a:pPr defTabSz="914377"/>
            <a:r>
              <a:rPr lang="ru-RU" sz="1800" dirty="0">
                <a:solidFill>
                  <a:prstClr val="black"/>
                </a:solidFill>
              </a:rPr>
              <a:t>и) формирует Администрацию Президента Российской Федерации;</a:t>
            </a:r>
          </a:p>
          <a:p>
            <a:pPr defTabSz="914377"/>
            <a:endParaRPr lang="ru-RU" sz="1800" dirty="0">
              <a:solidFill>
                <a:prstClr val="black"/>
              </a:solidFill>
            </a:endParaRPr>
          </a:p>
          <a:p>
            <a:pPr defTabSz="914377"/>
            <a:r>
              <a:rPr lang="ru-RU" sz="1800" dirty="0">
                <a:solidFill>
                  <a:prstClr val="black"/>
                </a:solidFill>
              </a:rPr>
              <a:t>к) назначает и освобождает полномочных представителей Президента Российской Федерации;</a:t>
            </a:r>
          </a:p>
          <a:p>
            <a:pPr defTabSz="914377"/>
            <a:endParaRPr lang="ru-RU" sz="1800" dirty="0">
              <a:solidFill>
                <a:prstClr val="black"/>
              </a:solidFill>
            </a:endParaRPr>
          </a:p>
          <a:p>
            <a:pPr defTabSz="914377"/>
            <a:r>
              <a:rPr lang="ru-RU" sz="1800" dirty="0">
                <a:solidFill>
                  <a:prstClr val="black"/>
                </a:solidFill>
              </a:rPr>
              <a:t>л) назначает и освобождает высшее командование Вооружённых Сил Российской Федерации;</a:t>
            </a:r>
          </a:p>
          <a:p>
            <a:pPr defTabSz="914377"/>
            <a:endParaRPr lang="ru-RU" sz="1800" dirty="0">
              <a:solidFill>
                <a:prstClr val="black"/>
              </a:solidFill>
            </a:endParaRPr>
          </a:p>
          <a:p>
            <a:pPr defTabSz="914377"/>
            <a:r>
              <a:rPr lang="ru-RU" sz="1800" dirty="0">
                <a:solidFill>
                  <a:prstClr val="black"/>
                </a:solidFill>
              </a:rPr>
              <a:t>м) назначает и отзывает после консультаций с соответствующими комитетами или комиссиями палат Федерального Собрания дипломатических представителей Российской Федерации в иностранных государствах и международных организациях.</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83</a:t>
            </a:r>
          </a:p>
        </p:txBody>
      </p:sp>
      <p:sp>
        <p:nvSpPr>
          <p:cNvPr id="7" name="Скругленный прямоугольник 18">
            <a:hlinkClick r:id="rId3" action="ppaction://hlinksldjump"/>
            <a:extLst>
              <a:ext uri="{FF2B5EF4-FFF2-40B4-BE49-F238E27FC236}">
                <a16:creationId xmlns:a16="http://schemas.microsoft.com/office/drawing/2014/main" id="{64EB3035-95D5-4745-AE23-B6AFD73F619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126774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693784" cy="3323987"/>
          </a:xfrm>
          <a:prstGeom prst="rect">
            <a:avLst/>
          </a:prstGeom>
          <a:noFill/>
        </p:spPr>
        <p:txBody>
          <a:bodyPr wrap="square" lIns="0" tIns="0" rIns="0" bIns="0" rtlCol="0">
            <a:spAutoFit/>
          </a:bodyPr>
          <a:lstStyle/>
          <a:p>
            <a:pPr defTabSz="914377"/>
            <a:r>
              <a:rPr lang="ru-RU" sz="1800" dirty="0">
                <a:solidFill>
                  <a:prstClr val="black"/>
                </a:solidFill>
              </a:rPr>
              <a:t>Президент Российской Федерации:</a:t>
            </a:r>
          </a:p>
          <a:p>
            <a:pPr defTabSz="914377"/>
            <a:endParaRPr lang="ru-RU" sz="1800" dirty="0">
              <a:solidFill>
                <a:prstClr val="black"/>
              </a:solidFill>
            </a:endParaRPr>
          </a:p>
          <a:p>
            <a:pPr defTabSz="914377"/>
            <a:r>
              <a:rPr lang="ru-RU" sz="1800" dirty="0">
                <a:solidFill>
                  <a:prstClr val="black"/>
                </a:solidFill>
              </a:rPr>
              <a:t>а) назначает выборы Государственной Думы в соответствии с Конституцией Российской Федерации и </a:t>
            </a:r>
            <a:r>
              <a:rPr lang="ru-RU" sz="1800" dirty="0">
                <a:solidFill>
                  <a:prstClr val="black"/>
                </a:solidFill>
                <a:hlinkClick r:id="rId4"/>
              </a:rPr>
              <a:t>федеральным законом</a:t>
            </a:r>
            <a:r>
              <a:rPr lang="ru-RU" sz="1800" dirty="0">
                <a:solidFill>
                  <a:prstClr val="black"/>
                </a:solidFill>
              </a:rPr>
              <a:t>;</a:t>
            </a:r>
          </a:p>
          <a:p>
            <a:pPr defTabSz="914377"/>
            <a:endParaRPr lang="ru-RU" sz="1800" dirty="0">
              <a:solidFill>
                <a:prstClr val="black"/>
              </a:solidFill>
            </a:endParaRPr>
          </a:p>
          <a:p>
            <a:pPr defTabSz="914377"/>
            <a:r>
              <a:rPr lang="ru-RU" sz="1800" dirty="0">
                <a:solidFill>
                  <a:prstClr val="black"/>
                </a:solidFill>
              </a:rPr>
              <a:t>б) распускает Государственную Думу в случаях и порядке, предусмотренных Конституцией Российской Федерации;</a:t>
            </a:r>
          </a:p>
          <a:p>
            <a:pPr defTabSz="914377"/>
            <a:endParaRPr lang="ru-RU" sz="1800" dirty="0">
              <a:solidFill>
                <a:prstClr val="black"/>
              </a:solidFill>
            </a:endParaRPr>
          </a:p>
          <a:p>
            <a:pPr defTabSz="914377"/>
            <a:r>
              <a:rPr lang="ru-RU" sz="1800" dirty="0">
                <a:solidFill>
                  <a:prstClr val="black"/>
                </a:solidFill>
              </a:rPr>
              <a:t>в) назначает референдум в порядке, установленном </a:t>
            </a:r>
            <a:r>
              <a:rPr lang="ru-RU" sz="1800" dirty="0">
                <a:solidFill>
                  <a:prstClr val="black"/>
                </a:solidFill>
                <a:hlinkClick r:id="rId5"/>
              </a:rPr>
              <a:t>федеральным конституционным законом</a:t>
            </a:r>
            <a:r>
              <a:rPr lang="ru-RU" sz="1800" dirty="0">
                <a:solidFill>
                  <a:prstClr val="black"/>
                </a:solidFill>
              </a:rPr>
              <a:t>;</a:t>
            </a:r>
          </a:p>
          <a:p>
            <a:pPr defTabSz="914377"/>
            <a:endParaRPr lang="ru-RU" sz="1800" dirty="0">
              <a:solidFill>
                <a:prstClr val="black"/>
              </a:solidFill>
            </a:endParaRPr>
          </a:p>
          <a:p>
            <a:pPr defTabSz="914377"/>
            <a:r>
              <a:rPr lang="ru-RU" sz="1800" dirty="0">
                <a:solidFill>
                  <a:prstClr val="black"/>
                </a:solidFill>
              </a:rPr>
              <a:t>г) вносит законопроекты в Государственную Думу;</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8"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84</a:t>
            </a:r>
          </a:p>
        </p:txBody>
      </p:sp>
    </p:spTree>
    <p:extLst>
      <p:ext uri="{BB962C8B-B14F-4D97-AF65-F5344CB8AC3E}">
        <p14:creationId xmlns:p14="http://schemas.microsoft.com/office/powerpoint/2010/main" val="126528988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41008" y="1879252"/>
            <a:ext cx="8693784" cy="1384995"/>
          </a:xfrm>
          <a:prstGeom prst="rect">
            <a:avLst/>
          </a:prstGeom>
          <a:noFill/>
        </p:spPr>
        <p:txBody>
          <a:bodyPr wrap="square" lIns="0" tIns="0" rIns="0" bIns="0" rtlCol="0">
            <a:spAutoFit/>
          </a:bodyPr>
          <a:lstStyle/>
          <a:p>
            <a:pPr defTabSz="914377"/>
            <a:r>
              <a:rPr lang="ru-RU" sz="1800" dirty="0">
                <a:solidFill>
                  <a:prstClr val="black"/>
                </a:solidFill>
              </a:rPr>
              <a:t>д) подписывает и обнародует федеральные законы;</a:t>
            </a:r>
          </a:p>
          <a:p>
            <a:pPr defTabSz="914377"/>
            <a:endParaRPr lang="ru-RU" sz="1800" dirty="0">
              <a:solidFill>
                <a:prstClr val="black"/>
              </a:solidFill>
            </a:endParaRPr>
          </a:p>
          <a:p>
            <a:pPr defTabSz="914377"/>
            <a:r>
              <a:rPr lang="ru-RU" sz="1800" dirty="0">
                <a:solidFill>
                  <a:prstClr val="black"/>
                </a:solidFill>
              </a:rPr>
              <a:t>е) обращается к Федеральному Собранию с ежегодными посланиями о положении в стране, об основных направлениях внутренней и внешней политики государства.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8"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84</a:t>
            </a:r>
          </a:p>
        </p:txBody>
      </p:sp>
      <p:sp>
        <p:nvSpPr>
          <p:cNvPr id="7" name="Скругленный прямоугольник 18">
            <a:hlinkClick r:id="rId3" action="ppaction://hlinksldjump"/>
            <a:extLst>
              <a:ext uri="{FF2B5EF4-FFF2-40B4-BE49-F238E27FC236}">
                <a16:creationId xmlns:a16="http://schemas.microsoft.com/office/drawing/2014/main" id="{CA83910E-2840-4FE2-8767-4C8875E6BC3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616775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264296" y="788908"/>
            <a:ext cx="8615408" cy="3877985"/>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может использовать согласительные процедуры для разрешения разногласий между органами государственной власти Российской Федерации и органами государственной власти субъектов Российской Федерации, а также между органами государственной власти субъектов Российской Федерации. В случае недостижения согласованного решения он может передать разрешение спора на рассмотрение соответствующего суда.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Президент Российской Федерации вправе приостанавливать действие актов органов исполнительной власти субъектов Российской Федерации в случае противоречия этих актов Конституции Российской Федерации и федеральным законам, международным обязательствам Российской Федерации или нарушения прав и свобод человека и гражданина до решения этого вопроса соответствующим судом.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3"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85</a:t>
            </a:r>
          </a:p>
        </p:txBody>
      </p:sp>
      <p:sp>
        <p:nvSpPr>
          <p:cNvPr id="7" name="Скругленный прямоугольник 18">
            <a:hlinkClick r:id="rId3" action="ppaction://hlinksldjump"/>
            <a:extLst>
              <a:ext uri="{FF2B5EF4-FFF2-40B4-BE49-F238E27FC236}">
                <a16:creationId xmlns:a16="http://schemas.microsoft.com/office/drawing/2014/main" id="{090771B0-BDFC-409C-9A69-52A2BA69193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0264817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048256"/>
            <a:ext cx="8426449" cy="3046988"/>
          </a:xfrm>
          <a:prstGeom prst="rect">
            <a:avLst/>
          </a:prstGeom>
          <a:noFill/>
        </p:spPr>
        <p:txBody>
          <a:bodyPr wrap="square" lIns="0" tIns="0" rIns="0" bIns="0" rtlCol="0">
            <a:spAutoFit/>
          </a:bodyPr>
          <a:lstStyle/>
          <a:p>
            <a:pPr defTabSz="914377"/>
            <a:r>
              <a:rPr lang="ru-RU" sz="1800" dirty="0">
                <a:solidFill>
                  <a:prstClr val="black"/>
                </a:solidFill>
              </a:rPr>
              <a:t>Президент Российской Федерации:</a:t>
            </a:r>
          </a:p>
          <a:p>
            <a:pPr defTabSz="914377"/>
            <a:endParaRPr lang="ru-RU" sz="1800" dirty="0">
              <a:solidFill>
                <a:prstClr val="black"/>
              </a:solidFill>
            </a:endParaRPr>
          </a:p>
          <a:p>
            <a:pPr defTabSz="914377"/>
            <a:r>
              <a:rPr lang="ru-RU" sz="1800" dirty="0">
                <a:solidFill>
                  <a:prstClr val="black"/>
                </a:solidFill>
              </a:rPr>
              <a:t>а) осуществляет руководство внешней политикой Российской Федерации;</a:t>
            </a:r>
          </a:p>
          <a:p>
            <a:pPr defTabSz="914377"/>
            <a:endParaRPr lang="ru-RU" sz="1800" dirty="0">
              <a:solidFill>
                <a:prstClr val="black"/>
              </a:solidFill>
            </a:endParaRPr>
          </a:p>
          <a:p>
            <a:pPr defTabSz="914377"/>
            <a:r>
              <a:rPr lang="ru-RU" sz="1800" dirty="0">
                <a:solidFill>
                  <a:prstClr val="black"/>
                </a:solidFill>
              </a:rPr>
              <a:t>б) ведёт переговоры и подписывает международные договоры Российской Федерации;</a:t>
            </a:r>
          </a:p>
          <a:p>
            <a:pPr defTabSz="914377"/>
            <a:endParaRPr lang="ru-RU" sz="1800" dirty="0">
              <a:solidFill>
                <a:prstClr val="black"/>
              </a:solidFill>
            </a:endParaRPr>
          </a:p>
          <a:p>
            <a:pPr defTabSz="914377"/>
            <a:r>
              <a:rPr lang="ru-RU" sz="1800" dirty="0">
                <a:solidFill>
                  <a:prstClr val="black"/>
                </a:solidFill>
              </a:rPr>
              <a:t>в) подписывает ратификационные грамоты;</a:t>
            </a:r>
          </a:p>
          <a:p>
            <a:pPr defTabSz="914377"/>
            <a:endParaRPr lang="ru-RU" sz="1800" dirty="0">
              <a:solidFill>
                <a:prstClr val="black"/>
              </a:solidFill>
            </a:endParaRPr>
          </a:p>
          <a:p>
            <a:pPr defTabSz="914377"/>
            <a:r>
              <a:rPr lang="ru-RU" sz="1800" dirty="0">
                <a:solidFill>
                  <a:prstClr val="black"/>
                </a:solidFill>
              </a:rPr>
              <a:t>г) принимает верительные и отзывные грамоты аккредитуемых при нём дипломатических представителей.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86</a:t>
            </a:r>
          </a:p>
        </p:txBody>
      </p:sp>
      <p:sp>
        <p:nvSpPr>
          <p:cNvPr id="7" name="Скругленный прямоугольник 18">
            <a:hlinkClick r:id="rId3" action="ppaction://hlinksldjump"/>
            <a:extLst>
              <a:ext uri="{FF2B5EF4-FFF2-40B4-BE49-F238E27FC236}">
                <a16:creationId xmlns:a16="http://schemas.microsoft.com/office/drawing/2014/main" id="{7BA1DDA4-D0A6-4D02-BA47-00A156633D6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8688774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239838"/>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является Верховным Главнокомандующим Вооружёнными Силами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случае агрессии против Российской Федерации или непосредственной угрозы агрессии Президент Российской Федерация вводит на территории Российской Федерации или в отдельных её местностях военное положение с незамедлительным сообщением об этом Совету Федерации и Государственной Думе.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Режим военного положения определяется </a:t>
            </a:r>
            <a:r>
              <a:rPr lang="ru-RU" sz="1800" dirty="0">
                <a:solidFill>
                  <a:prstClr val="black"/>
                </a:solidFill>
                <a:hlinkClick r:id="rId3"/>
              </a:rPr>
              <a:t>федеральным конституционным законом</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3"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87</a:t>
            </a:r>
          </a:p>
        </p:txBody>
      </p:sp>
      <p:sp>
        <p:nvSpPr>
          <p:cNvPr id="7" name="Скругленный прямоугольник 18">
            <a:hlinkClick r:id="rId4" action="ppaction://hlinksldjump"/>
            <a:extLst>
              <a:ext uri="{FF2B5EF4-FFF2-40B4-BE49-F238E27FC236}">
                <a16:creationId xmlns:a16="http://schemas.microsoft.com/office/drawing/2014/main" id="{A8A07E8E-6971-4ECB-8795-5F8CCE39F32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61180455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64742" y="1665655"/>
            <a:ext cx="8014515" cy="1384995"/>
          </a:xfrm>
          <a:prstGeom prst="rect">
            <a:avLst/>
          </a:prstGeom>
          <a:noFill/>
        </p:spPr>
        <p:txBody>
          <a:bodyPr wrap="square" lIns="0" tIns="0" rIns="0" bIns="0" rtlCol="0">
            <a:spAutoFit/>
          </a:bodyPr>
          <a:lstStyle/>
          <a:p>
            <a:pPr defTabSz="914377"/>
            <a:r>
              <a:rPr lang="ru-RU" sz="1800" dirty="0">
                <a:solidFill>
                  <a:prstClr val="black"/>
                </a:solidFill>
              </a:rPr>
              <a:t>Президент Российской Федерации при обстоятельствах и в порядке, предусмотренных </a:t>
            </a:r>
            <a:r>
              <a:rPr lang="ru-RU" sz="1800" dirty="0">
                <a:solidFill>
                  <a:prstClr val="black"/>
                </a:solidFill>
                <a:hlinkClick r:id="rId3"/>
              </a:rPr>
              <a:t>федеральным конституционным законом</a:t>
            </a:r>
            <a:r>
              <a:rPr lang="ru-RU" sz="1800" dirty="0">
                <a:solidFill>
                  <a:prstClr val="black"/>
                </a:solidFill>
              </a:rPr>
              <a:t>, вводит на территории Российской Федерации или в отдельных её местностях чрезвычайное положение с незамедлительным сообщением об этом Совету Федерации и Государственной Думе.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2"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88</a:t>
            </a:r>
          </a:p>
        </p:txBody>
      </p:sp>
      <p:sp>
        <p:nvSpPr>
          <p:cNvPr id="7" name="Скругленный прямоугольник 18">
            <a:hlinkClick r:id="rId4" action="ppaction://hlinksldjump"/>
            <a:extLst>
              <a:ext uri="{FF2B5EF4-FFF2-40B4-BE49-F238E27FC236}">
                <a16:creationId xmlns:a16="http://schemas.microsoft.com/office/drawing/2014/main" id="{31A2A3E1-3F40-4301-AD0D-E38E483CB9B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89921920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27582" y="1186755"/>
            <a:ext cx="8288835" cy="2769989"/>
          </a:xfrm>
          <a:prstGeom prst="rect">
            <a:avLst/>
          </a:prstGeom>
          <a:noFill/>
        </p:spPr>
        <p:txBody>
          <a:bodyPr wrap="square" lIns="0" tIns="0" rIns="0" bIns="0" rtlCol="0">
            <a:spAutoFit/>
          </a:bodyPr>
          <a:lstStyle/>
          <a:p>
            <a:pPr defTabSz="914377"/>
            <a:r>
              <a:rPr lang="ru-RU" sz="1800" dirty="0">
                <a:solidFill>
                  <a:prstClr val="black"/>
                </a:solidFill>
              </a:rPr>
              <a:t>Президент Российской Федерации:</a:t>
            </a:r>
          </a:p>
          <a:p>
            <a:pPr defTabSz="914377"/>
            <a:endParaRPr lang="ru-RU" sz="1800" dirty="0">
              <a:solidFill>
                <a:prstClr val="black"/>
              </a:solidFill>
            </a:endParaRPr>
          </a:p>
          <a:p>
            <a:pPr defTabSz="914377"/>
            <a:r>
              <a:rPr lang="ru-RU" sz="1800" dirty="0">
                <a:solidFill>
                  <a:prstClr val="black"/>
                </a:solidFill>
              </a:rPr>
              <a:t>а) решает вопросы гражданства Российской Федерации и предоставления политического убежища;</a:t>
            </a:r>
          </a:p>
          <a:p>
            <a:pPr defTabSz="914377"/>
            <a:endParaRPr lang="ru-RU" sz="1800" dirty="0">
              <a:solidFill>
                <a:prstClr val="black"/>
              </a:solidFill>
            </a:endParaRPr>
          </a:p>
          <a:p>
            <a:pPr defTabSz="914377"/>
            <a:r>
              <a:rPr lang="ru-RU" sz="1800" dirty="0">
                <a:solidFill>
                  <a:prstClr val="black"/>
                </a:solidFill>
              </a:rPr>
              <a:t>б) награждает государственными наградами Российской Федерации, присваивает почётные звания Российской Федерации, высшие воинские и высшие специальные звания;</a:t>
            </a:r>
          </a:p>
          <a:p>
            <a:pPr defTabSz="914377"/>
            <a:endParaRPr lang="ru-RU" sz="1800" dirty="0">
              <a:solidFill>
                <a:prstClr val="black"/>
              </a:solidFill>
            </a:endParaRPr>
          </a:p>
          <a:p>
            <a:pPr defTabSz="914377"/>
            <a:r>
              <a:rPr lang="ru-RU" sz="1800" dirty="0">
                <a:solidFill>
                  <a:prstClr val="black"/>
                </a:solidFill>
              </a:rPr>
              <a:t>в) осуществляет помилование.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89</a:t>
            </a:r>
          </a:p>
        </p:txBody>
      </p:sp>
      <p:sp>
        <p:nvSpPr>
          <p:cNvPr id="7" name="Скругленный прямоугольник 18">
            <a:hlinkClick r:id="rId3" action="ppaction://hlinksldjump"/>
            <a:extLst>
              <a:ext uri="{FF2B5EF4-FFF2-40B4-BE49-F238E27FC236}">
                <a16:creationId xmlns:a16="http://schemas.microsoft.com/office/drawing/2014/main" id="{72F4442E-8331-459A-BD9C-9A5E4C34056C}"/>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5233233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434949"/>
            <a:ext cx="8426449"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издаёт указы и распоряжения.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Указы и распоряжения Президента Российской Федерации обязательны для исполнения на всей территории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Указы и распоряжения Президента Российской Федерации не должны противоречить Конституции Российской Федерации и федеральным законам.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183" y="107151"/>
            <a:ext cx="1343638" cy="369332"/>
          </a:xfrm>
          <a:prstGeom prst="rect">
            <a:avLst/>
          </a:prstGeom>
          <a:noFill/>
        </p:spPr>
        <p:txBody>
          <a:bodyPr wrap="none" rtlCol="0">
            <a:spAutoFit/>
          </a:bodyPr>
          <a:lstStyle/>
          <a:p>
            <a:pPr algn="ctr" defTabSz="914377"/>
            <a:r>
              <a:rPr lang="ru-RU" sz="1800" b="1">
                <a:solidFill>
                  <a:srgbClr val="F7F6F4"/>
                </a:solidFill>
                <a:latin typeface="+mj-lt"/>
              </a:rPr>
              <a:t>Статья 90</a:t>
            </a:r>
          </a:p>
        </p:txBody>
      </p:sp>
      <p:sp>
        <p:nvSpPr>
          <p:cNvPr id="7" name="Скругленный прямоугольник 18">
            <a:hlinkClick r:id="rId3" action="ppaction://hlinksldjump"/>
            <a:extLst>
              <a:ext uri="{FF2B5EF4-FFF2-40B4-BE49-F238E27FC236}">
                <a16:creationId xmlns:a16="http://schemas.microsoft.com/office/drawing/2014/main" id="{FFF3BB97-CBCA-453A-9E47-09D9A2AE1DA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32372638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463754"/>
            <a:ext cx="8426449"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Российской Федерации гарантируются единство экономического пространства, свободное перемещение товаров, услуг и финансовых средств, поддержка конкуренции, свобода экономической деятельности.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признаются и защищаются равным образом частная, государственная, муниципальная и иные формы собственности.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7508" y="107151"/>
            <a:ext cx="1208985" cy="369332"/>
          </a:xfrm>
          <a:prstGeom prst="rect">
            <a:avLst/>
          </a:prstGeom>
          <a:noFill/>
        </p:spPr>
        <p:txBody>
          <a:bodyPr wrap="none" rtlCol="0">
            <a:spAutoFit/>
          </a:bodyPr>
          <a:lstStyle/>
          <a:p>
            <a:pPr algn="ctr" defTabSz="914377"/>
            <a:r>
              <a:rPr lang="ru-RU" sz="1800" b="1">
                <a:solidFill>
                  <a:srgbClr val="F7F6F4"/>
                </a:solidFill>
                <a:latin typeface="+mj-lt"/>
              </a:rPr>
              <a:t>Статья 8</a:t>
            </a:r>
          </a:p>
        </p:txBody>
      </p:sp>
      <p:sp>
        <p:nvSpPr>
          <p:cNvPr id="7" name="Скругленный прямоугольник 18">
            <a:hlinkClick r:id="rId3" action="ppaction://hlinksldjump"/>
            <a:extLst>
              <a:ext uri="{FF2B5EF4-FFF2-40B4-BE49-F238E27FC236}">
                <a16:creationId xmlns:a16="http://schemas.microsoft.com/office/drawing/2014/main" id="{CA9B744B-2B33-420D-90D8-067CE9C913F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6370993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85348" y="2293403"/>
            <a:ext cx="7975327" cy="276999"/>
          </a:xfrm>
          <a:prstGeom prst="rect">
            <a:avLst/>
          </a:prstGeom>
          <a:noFill/>
        </p:spPr>
        <p:txBody>
          <a:bodyPr wrap="square" lIns="0" tIns="0" rIns="0" bIns="0" rtlCol="0">
            <a:spAutoFit/>
          </a:bodyPr>
          <a:lstStyle/>
          <a:p>
            <a:pPr defTabSz="914377"/>
            <a:r>
              <a:rPr lang="ru-RU" sz="1800" dirty="0">
                <a:solidFill>
                  <a:prstClr val="black"/>
                </a:solidFill>
              </a:rPr>
              <a:t>Президент Российской Федерации обладает неприкосновенностью.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11"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91</a:t>
            </a:r>
          </a:p>
        </p:txBody>
      </p:sp>
      <p:sp>
        <p:nvSpPr>
          <p:cNvPr id="7" name="Скругленный прямоугольник 18">
            <a:hlinkClick r:id="rId3" action="ppaction://hlinksldjump"/>
            <a:extLst>
              <a:ext uri="{FF2B5EF4-FFF2-40B4-BE49-F238E27FC236}">
                <a16:creationId xmlns:a16="http://schemas.microsoft.com/office/drawing/2014/main" id="{76B6D761-415A-4320-8499-DFF6AF8FED1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3449303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026532"/>
            <a:ext cx="8426449" cy="3323987"/>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приступает к исполнению полномочий с момента принесения им присяги и прекращает их исполнение с истечением срока его пребывания в должности с момента принесения присяги вновь избранным Президентом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Президент Российской Федерации прекращает исполнение полномочий досрочно в случае его отставки, стойкой неспособности по состоянию здоровья осуществлять принадлежащие ему полномочия или отрешения от должности. При этом выборы Президента Российской Федерации должны состояться не позднее трёх месяцев с момента досрочного прекращения исполнения полномочий.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92</a:t>
            </a:r>
          </a:p>
        </p:txBody>
      </p:sp>
    </p:spTree>
    <p:extLst>
      <p:ext uri="{BB962C8B-B14F-4D97-AF65-F5344CB8AC3E}">
        <p14:creationId xmlns:p14="http://schemas.microsoft.com/office/powerpoint/2010/main" val="25870875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4675" y="1366166"/>
            <a:ext cx="8426449" cy="2215991"/>
          </a:xfrm>
          <a:prstGeom prst="rect">
            <a:avLst/>
          </a:prstGeom>
          <a:noFill/>
        </p:spPr>
        <p:txBody>
          <a:bodyPr wrap="square" lIns="0" tIns="0" rIns="0" bIns="0" rtlCol="0">
            <a:spAutoFit/>
          </a:bodyPr>
          <a:lstStyle/>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Во всех случаях, когда Президент Российской Федерации не в состоянии выполнять свои обязанности, их временно исполняет Председатель Правительства Российской Федерации. Исполняющий обязанности Президента Российской Федерации не имеет права распускать Государственную Думу, назначать референдум, а также вносить предложения о поправках и пересмотре положений Конституции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92</a:t>
            </a:r>
          </a:p>
        </p:txBody>
      </p:sp>
      <p:sp>
        <p:nvSpPr>
          <p:cNvPr id="7" name="Скругленный прямоугольник 18">
            <a:hlinkClick r:id="rId3" action="ppaction://hlinksldjump"/>
            <a:extLst>
              <a:ext uri="{FF2B5EF4-FFF2-40B4-BE49-F238E27FC236}">
                <a16:creationId xmlns:a16="http://schemas.microsoft.com/office/drawing/2014/main" id="{849DB731-B76B-4BC1-928E-437D64F54BD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8640799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452865"/>
            <a:ext cx="8458200"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Президент Российской Федерации может быть отрешён от должности Советом Федерации только на основании выдвинутого Государственной Думой обвинения в государственной измене или совершении иного тяжкого преступления, подтверждённого заключением Верховного Суда Российской Федерации о наличии в действиях Президента Российской Федерации признаков преступления и заключением Конституционного Суда Российской Федерации о соблюдении установленного порядка выдвижения обвинения.</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93</a:t>
            </a:r>
          </a:p>
        </p:txBody>
      </p:sp>
    </p:spTree>
    <p:extLst>
      <p:ext uri="{BB962C8B-B14F-4D97-AF65-F5344CB8AC3E}">
        <p14:creationId xmlns:p14="http://schemas.microsoft.com/office/powerpoint/2010/main" val="37309389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914430"/>
            <a:ext cx="8264525" cy="3600986"/>
          </a:xfrm>
          <a:prstGeom prst="rect">
            <a:avLst/>
          </a:prstGeom>
          <a:noFill/>
        </p:spPr>
        <p:txBody>
          <a:bodyPr wrap="square" lIns="0" tIns="0" rIns="0" bIns="0" rtlCol="0">
            <a:spAutoFit/>
          </a:bodyPr>
          <a:lstStyle/>
          <a:p>
            <a:pPr marL="342900" indent="-342900" defTabSz="914377">
              <a:buFont typeface="+mj-lt"/>
              <a:buAutoNum type="arabicPeriod" startAt="2"/>
            </a:pPr>
            <a:r>
              <a:rPr lang="ru-RU" sz="1800" dirty="0">
                <a:solidFill>
                  <a:prstClr val="black"/>
                </a:solidFill>
              </a:rPr>
              <a:t>Решение Государственной Думы о выдвижении обвинения и решение Совета Федерации об отрешении Президента от должности должны быть приняты двумя третями голосов от общего числа в каждой из палат по инициативе не менее одной трети депутатов Государственной Думы и при наличии заключения специальной комиссии, образованной Государственной Думой.</a:t>
            </a:r>
          </a:p>
          <a:p>
            <a:pPr marL="342900" indent="-342900" defTabSz="914377">
              <a:buFont typeface="+mj-lt"/>
              <a:buAutoNum type="arabicPeriod" startAt="2"/>
            </a:pPr>
            <a:endParaRPr lang="ru-RU" sz="1800" dirty="0">
              <a:solidFill>
                <a:prstClr val="black"/>
              </a:solidFill>
            </a:endParaRPr>
          </a:p>
          <a:p>
            <a:pPr marL="342900" indent="-342900" defTabSz="914377">
              <a:buFont typeface="+mj-lt"/>
              <a:buAutoNum type="arabicPeriod" startAt="2"/>
            </a:pPr>
            <a:r>
              <a:rPr lang="ru-RU" sz="1800" dirty="0">
                <a:solidFill>
                  <a:prstClr val="black"/>
                </a:solidFill>
              </a:rPr>
              <a:t>Решение Совета Федерации об отрешении Президента Российской Федерации от должности должно быть принято не позднее чем в трёхмесячный срок после выдвижения Государственной Думой обвинения против Президента. Если в этот срок решение Совета Федерации не будет принято, обвинение против Президента считается отклонённым.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93</a:t>
            </a:r>
          </a:p>
        </p:txBody>
      </p:sp>
      <p:sp>
        <p:nvSpPr>
          <p:cNvPr id="7" name="Скругленный прямоугольник 18">
            <a:hlinkClick r:id="rId3" action="ppaction://hlinksldjump"/>
            <a:extLst>
              <a:ext uri="{FF2B5EF4-FFF2-40B4-BE49-F238E27FC236}">
                <a16:creationId xmlns:a16="http://schemas.microsoft.com/office/drawing/2014/main" id="{CE903F72-7920-438F-B16F-8F221C0B9D9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2792943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3087458" y="118120"/>
            <a:ext cx="2969083"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5</a:t>
            </a:r>
          </a:p>
          <a:p>
            <a:pPr lvl="0" algn="ctr" defTabSz="914377"/>
            <a:r>
              <a:rPr lang="ru-RU" sz="1800" b="1">
                <a:solidFill>
                  <a:srgbClr val="F7F6F4"/>
                </a:solidFill>
                <a:latin typeface="Roboto Slab"/>
              </a:rPr>
              <a:t>Федеральное Собрание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095375"/>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94</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095375"/>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95</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095375"/>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96</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095375"/>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97</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095375"/>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98</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095375"/>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99</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095375"/>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100</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902314" y="2110459"/>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101</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1984543" y="2110459"/>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4" name="TextBox 53">
              <a:hlinkClick r:id="rId11"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102</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3066772" y="2110459"/>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2" name="TextBox 51">
              <a:hlinkClick r:id="rId12"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103</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4149001" y="2110459"/>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0" name="TextBox 49">
              <a:hlinkClick r:id="rId13"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104</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5231230" y="2110459"/>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8" name="TextBox 47">
              <a:hlinkClick r:id="rId14"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105</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6313459" y="2110459"/>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6" name="TextBox 45">
              <a:hlinkClick r:id="rId15"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106</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7395686" y="2110459"/>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6"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107</a:t>
              </a:r>
            </a:p>
          </p:txBody>
        </p:sp>
      </p:grpSp>
      <p:grpSp>
        <p:nvGrpSpPr>
          <p:cNvPr id="57" name="Группа 56">
            <a:extLst>
              <a:ext uri="{FF2B5EF4-FFF2-40B4-BE49-F238E27FC236}">
                <a16:creationId xmlns:a16="http://schemas.microsoft.com/office/drawing/2014/main" id="{74A623A9-C1EF-4887-8D99-DA71BAF2B2EA}"/>
              </a:ext>
            </a:extLst>
          </p:cNvPr>
          <p:cNvGrpSpPr/>
          <p:nvPr/>
        </p:nvGrpSpPr>
        <p:grpSpPr>
          <a:xfrm>
            <a:off x="3546613" y="3202125"/>
            <a:ext cx="846000" cy="846000"/>
            <a:chOff x="532399" y="1232101"/>
            <a:chExt cx="846000" cy="846000"/>
          </a:xfrm>
        </p:grpSpPr>
        <p:sp>
          <p:nvSpPr>
            <p:cNvPr id="58" name="Овал 57">
              <a:hlinkClick r:id="" action="ppaction://noaction"/>
              <a:extLst>
                <a:ext uri="{FF2B5EF4-FFF2-40B4-BE49-F238E27FC236}">
                  <a16:creationId xmlns:a16="http://schemas.microsoft.com/office/drawing/2014/main" id="{2B30F385-67F1-4DDC-B7B7-9FE01327782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9" name="TextBox 58">
              <a:hlinkClick r:id="rId17" action="ppaction://hlinksldjump"/>
              <a:extLst>
                <a:ext uri="{FF2B5EF4-FFF2-40B4-BE49-F238E27FC236}">
                  <a16:creationId xmlns:a16="http://schemas.microsoft.com/office/drawing/2014/main" id="{B95F308B-D74F-4D9C-9403-F8E49BD3E26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108</a:t>
              </a:r>
            </a:p>
          </p:txBody>
        </p:sp>
      </p:grpSp>
      <p:grpSp>
        <p:nvGrpSpPr>
          <p:cNvPr id="61" name="Группа 60">
            <a:extLst>
              <a:ext uri="{FF2B5EF4-FFF2-40B4-BE49-F238E27FC236}">
                <a16:creationId xmlns:a16="http://schemas.microsoft.com/office/drawing/2014/main" id="{4586E712-54D3-4276-B50B-8FEBFF612E92}"/>
              </a:ext>
            </a:extLst>
          </p:cNvPr>
          <p:cNvGrpSpPr/>
          <p:nvPr/>
        </p:nvGrpSpPr>
        <p:grpSpPr>
          <a:xfrm>
            <a:off x="4628842" y="3202125"/>
            <a:ext cx="846000" cy="846000"/>
            <a:chOff x="532399" y="1232101"/>
            <a:chExt cx="846000" cy="846000"/>
          </a:xfrm>
        </p:grpSpPr>
        <p:sp>
          <p:nvSpPr>
            <p:cNvPr id="62" name="Овал 61">
              <a:hlinkClick r:id="" action="ppaction://noaction"/>
              <a:extLst>
                <a:ext uri="{FF2B5EF4-FFF2-40B4-BE49-F238E27FC236}">
                  <a16:creationId xmlns:a16="http://schemas.microsoft.com/office/drawing/2014/main" id="{C25175AA-70EE-4805-BC2E-2F7098AE522A}"/>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3" name="TextBox 62">
              <a:hlinkClick r:id="rId18" action="ppaction://hlinksldjump"/>
              <a:extLst>
                <a:ext uri="{FF2B5EF4-FFF2-40B4-BE49-F238E27FC236}">
                  <a16:creationId xmlns:a16="http://schemas.microsoft.com/office/drawing/2014/main" id="{32D90FFB-AAC7-4E4B-9B15-5C4E5AA5EE81}"/>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109</a:t>
              </a:r>
            </a:p>
          </p:txBody>
        </p:sp>
      </p:grpSp>
      <p:sp>
        <p:nvSpPr>
          <p:cNvPr id="64" name="Скругленный прямоугольник 18">
            <a:hlinkClick r:id="rId19" action="ppaction://hlinksldjump"/>
            <a:extLst>
              <a:ext uri="{FF2B5EF4-FFF2-40B4-BE49-F238E27FC236}">
                <a16:creationId xmlns:a16="http://schemas.microsoft.com/office/drawing/2014/main" id="{F910CC53-73D3-4775-9137-2239B82D9F9F}"/>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15066636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65138" y="2056661"/>
            <a:ext cx="8213724" cy="553998"/>
          </a:xfrm>
          <a:prstGeom prst="rect">
            <a:avLst/>
          </a:prstGeom>
          <a:noFill/>
        </p:spPr>
        <p:txBody>
          <a:bodyPr wrap="square" lIns="0" tIns="0" rIns="0" bIns="0" rtlCol="0">
            <a:spAutoFit/>
          </a:bodyPr>
          <a:lstStyle/>
          <a:p>
            <a:pPr lvl="0" defTabSz="914377">
              <a:defRPr/>
            </a:pPr>
            <a:r>
              <a:rPr lang="ru-RU" sz="1800" dirty="0">
                <a:solidFill>
                  <a:prstClr val="black"/>
                </a:solidFill>
              </a:rPr>
              <a:t>Федеральное Собрание – парламент Российской Федерации – является представительным и законодательным органом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5" y="107151"/>
            <a:ext cx="1342035"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94</a:t>
            </a:r>
          </a:p>
        </p:txBody>
      </p:sp>
    </p:spTree>
    <p:extLst>
      <p:ext uri="{BB962C8B-B14F-4D97-AF65-F5344CB8AC3E}">
        <p14:creationId xmlns:p14="http://schemas.microsoft.com/office/powerpoint/2010/main" val="329924475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28638" y="1463754"/>
            <a:ext cx="8518524" cy="2215991"/>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Федеральное Собрание состоит из двух палат – </a:t>
            </a:r>
            <a:r>
              <a:rPr lang="ru-RU" sz="1800" dirty="0">
                <a:solidFill>
                  <a:prstClr val="black"/>
                </a:solidFill>
                <a:hlinkClick r:id="rId3"/>
              </a:rPr>
              <a:t>Совета Федерации </a:t>
            </a:r>
            <a:r>
              <a:rPr lang="ru-RU" sz="1800" dirty="0">
                <a:solidFill>
                  <a:prstClr val="black"/>
                </a:solidFill>
              </a:rPr>
              <a:t>и </a:t>
            </a:r>
            <a:r>
              <a:rPr lang="ru-RU" sz="1800" dirty="0">
                <a:solidFill>
                  <a:prstClr val="black"/>
                </a:solidFill>
                <a:hlinkClick r:id="rId4"/>
              </a:rPr>
              <a:t>Государственной Думы</a:t>
            </a:r>
            <a:r>
              <a:rPr lang="ru-RU" sz="1800" dirty="0">
                <a:solidFill>
                  <a:prstClr val="black"/>
                </a:solidFill>
              </a:rPr>
              <a:t>.</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В Совет Федерации входят по два представителя от каждого субъекта Российской Федерации: по одному от представительного и исполнительного органов государственной власти.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Государственная Дума состоит из 450 депутатов.</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1" y="107151"/>
            <a:ext cx="1335623"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95</a:t>
            </a:r>
          </a:p>
        </p:txBody>
      </p:sp>
      <p:sp>
        <p:nvSpPr>
          <p:cNvPr id="7" name="Скругленный прямоугольник 18">
            <a:hlinkClick r:id="rId5" action="ppaction://hlinksldjump"/>
            <a:extLst>
              <a:ext uri="{FF2B5EF4-FFF2-40B4-BE49-F238E27FC236}">
                <a16:creationId xmlns:a16="http://schemas.microsoft.com/office/drawing/2014/main" id="{A7A4DB47-E44A-4273-BB68-D4A44C3C645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4882221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68487" y="1879252"/>
            <a:ext cx="7760227" cy="1384995"/>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Государственная Дума избирается сроком на пять лет.</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Порядок формирования Совета Федерации и порядок выборов депутатов Государственной Думы устанавливается </a:t>
            </a:r>
            <a:r>
              <a:rPr lang="ru-RU" sz="1800" dirty="0">
                <a:solidFill>
                  <a:prstClr val="black"/>
                </a:solidFill>
                <a:hlinkClick r:id="rId3"/>
              </a:rPr>
              <a:t>федеральными законами</a:t>
            </a:r>
            <a:r>
              <a:rPr lang="ru-RU" sz="1800" dirty="0">
                <a:solidFill>
                  <a:prstClr val="black"/>
                </a:solidFill>
              </a:rPr>
              <a:t>.</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96</a:t>
            </a:r>
          </a:p>
        </p:txBody>
      </p:sp>
      <p:sp>
        <p:nvSpPr>
          <p:cNvPr id="7" name="Скругленный прямоугольник 18">
            <a:hlinkClick r:id="rId4" action="ppaction://hlinksldjump"/>
            <a:extLst>
              <a:ext uri="{FF2B5EF4-FFF2-40B4-BE49-F238E27FC236}">
                <a16:creationId xmlns:a16="http://schemas.microsoft.com/office/drawing/2014/main" id="{7721424B-8836-4398-A9B7-897BBA252D7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88618368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E9283A9-D062-4B58-B45F-C74CEAFF4071}"/>
              </a:ext>
            </a:extLst>
          </p:cNvPr>
          <p:cNvSpPr txBox="1"/>
          <p:nvPr/>
        </p:nvSpPr>
        <p:spPr>
          <a:xfrm>
            <a:off x="358774" y="742137"/>
            <a:ext cx="8620126" cy="4154984"/>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Депутатом Государственной Думы может быть избран гражданин Российской Федерации, достигший 21 года и имеющий право участвовать в выборах.</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Одно и то же лицо не может одновременно являться членом Совета Федерации и депутатом Государственной Думы. Депутат Государственной Думы не может быть депутатом иных представительных органов государственной власти и органов местного самоуправления.</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Депутаты Государственной Думы работают на профессиональной постоянной основе. Депутаты Государственной Думы не могут находиться на государственной службе, заниматься другой оплачиваемой деятельностью, кроме преподавательской, </a:t>
            </a:r>
          </a:p>
          <a:p>
            <a:pPr lvl="0" indent="355600" defTabSz="914377">
              <a:tabLst>
                <a:tab pos="355600" algn="l"/>
              </a:tabLst>
              <a:defRPr/>
            </a:pPr>
            <a:r>
              <a:rPr lang="ru-RU" sz="1800" dirty="0">
                <a:solidFill>
                  <a:prstClr val="black"/>
                </a:solidFill>
              </a:rPr>
              <a:t>научной и иной творческой деятельности.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97</a:t>
            </a:r>
          </a:p>
        </p:txBody>
      </p:sp>
      <p:sp>
        <p:nvSpPr>
          <p:cNvPr id="7" name="Скругленный прямоугольник 18">
            <a:hlinkClick r:id="rId3" action="ppaction://hlinksldjump"/>
            <a:extLst>
              <a:ext uri="{FF2B5EF4-FFF2-40B4-BE49-F238E27FC236}">
                <a16:creationId xmlns:a16="http://schemas.microsoft.com/office/drawing/2014/main" id="{ABB57553-C594-4184-94A7-8B1002922EA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41695982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38163" y="1389955"/>
            <a:ext cx="8426449"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Земля и другие природные ресурсы используются и охраняются в Российской Федерации как основа жизни и деятельности народов, проживающих на соответствующей территории.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Земля и другие природные ресурсы могут находиться в частной, государственной, муниципальной и иных формах собственности.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5905" y="107151"/>
            <a:ext cx="1212191" cy="369332"/>
          </a:xfrm>
          <a:prstGeom prst="rect">
            <a:avLst/>
          </a:prstGeom>
          <a:noFill/>
        </p:spPr>
        <p:txBody>
          <a:bodyPr wrap="none" rtlCol="0">
            <a:spAutoFit/>
          </a:bodyPr>
          <a:lstStyle/>
          <a:p>
            <a:pPr algn="ctr" defTabSz="914377"/>
            <a:r>
              <a:rPr lang="ru-RU" sz="1800" b="1">
                <a:solidFill>
                  <a:srgbClr val="F7F6F4"/>
                </a:solidFill>
                <a:latin typeface="+mj-lt"/>
              </a:rPr>
              <a:t>Статья 9</a:t>
            </a:r>
          </a:p>
        </p:txBody>
      </p:sp>
      <p:sp>
        <p:nvSpPr>
          <p:cNvPr id="7" name="Скругленный прямоугольник 18">
            <a:hlinkClick r:id="rId3" action="ppaction://hlinksldjump"/>
            <a:extLst>
              <a:ext uri="{FF2B5EF4-FFF2-40B4-BE49-F238E27FC236}">
                <a16:creationId xmlns:a16="http://schemas.microsoft.com/office/drawing/2014/main" id="{26E6D2B0-8CB5-42DF-982F-850DF7EEFDD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40622498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239838"/>
            <a:ext cx="8426450" cy="2769989"/>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Члены Совета Федерации и депутаты Государственной Думы обладают неприкосновенностью в течение всего срока их полномочий. Они не могут быть задержаны, арестованы, подвергнуты обыску, кроме случаев задержания на месте преступления, а также подвергнуты личному досмотру, за исключением случаев, когда это предусмотрено федеральным законом для обеспечения безопасности других людей.</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Вопрос о лишении неприкосновенности решается по представлению Генерального прокурора Российской Федерации соответствующей палатой Федерального Собрания.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98</a:t>
            </a:r>
          </a:p>
        </p:txBody>
      </p:sp>
      <p:sp>
        <p:nvSpPr>
          <p:cNvPr id="7" name="Скругленный прямоугольник 18">
            <a:hlinkClick r:id="rId3" action="ppaction://hlinksldjump"/>
            <a:extLst>
              <a:ext uri="{FF2B5EF4-FFF2-40B4-BE49-F238E27FC236}">
                <a16:creationId xmlns:a16="http://schemas.microsoft.com/office/drawing/2014/main" id="{61CB063C-A57A-482E-BA62-162CCD4A2BC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66315526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048256"/>
            <a:ext cx="8556624" cy="3046988"/>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Федеральное Собрание является постоянно действующим органом.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Государственная Дума собирается на первое заседание на тридцатый день после избрания. Президент Российской Федерации </a:t>
            </a:r>
            <a:r>
              <a:rPr lang="ru-RU" sz="1800" dirty="0">
                <a:solidFill>
                  <a:prstClr val="black"/>
                </a:solidFill>
                <a:hlinkClick r:id="rId3"/>
              </a:rPr>
              <a:t>может созвать </a:t>
            </a:r>
            <a:r>
              <a:rPr lang="ru-RU" sz="1800" dirty="0">
                <a:solidFill>
                  <a:prstClr val="black"/>
                </a:solidFill>
              </a:rPr>
              <a:t>заседание Государственной Думы ранее этого срока.</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Первое заседание Государственной Думы открывает старейший по возрасту депутат.</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 момента начала работы Государственной Думы нового созыва полномочия Государственной Думы прежнего созыва прекращаются.</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99</a:t>
            </a:r>
          </a:p>
        </p:txBody>
      </p:sp>
      <p:sp>
        <p:nvSpPr>
          <p:cNvPr id="7" name="Скругленный прямоугольник 18">
            <a:hlinkClick r:id="rId4" action="ppaction://hlinksldjump"/>
            <a:extLst>
              <a:ext uri="{FF2B5EF4-FFF2-40B4-BE49-F238E27FC236}">
                <a16:creationId xmlns:a16="http://schemas.microsoft.com/office/drawing/2014/main" id="{41C2CF51-42A2-46A4-B7CB-FA280E7F287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1303326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769989"/>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Совет Федерации и Государственная Дума заседают раздельно.</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Заседания Совета Федерации и Государственной Думы являются открытыми. В случаях, предусмотренных </a:t>
            </a:r>
            <a:r>
              <a:rPr lang="ru-RU" sz="1800" dirty="0">
                <a:solidFill>
                  <a:prstClr val="black"/>
                </a:solidFill>
                <a:hlinkClick r:id="rId3"/>
              </a:rPr>
              <a:t>регламентом</a:t>
            </a:r>
            <a:r>
              <a:rPr lang="ru-RU" sz="1800" dirty="0">
                <a:solidFill>
                  <a:prstClr val="black"/>
                </a:solidFill>
              </a:rPr>
              <a:t> палаты, она вправе проводить закрытые заседания.</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Палаты могут собираться совместно для заслушивания посланий Президента Российской Федерации, </a:t>
            </a:r>
            <a:r>
              <a:rPr lang="ru-RU" sz="1800" dirty="0">
                <a:solidFill>
                  <a:prstClr val="black"/>
                </a:solidFill>
                <a:hlinkClick r:id="rId4"/>
              </a:rPr>
              <a:t>посланий</a:t>
            </a:r>
            <a:r>
              <a:rPr lang="ru-RU" sz="1800" dirty="0">
                <a:solidFill>
                  <a:prstClr val="black"/>
                </a:solidFill>
              </a:rPr>
              <a:t> Конституционного Суда Российской Федерации, выступлений руководителей иностранных государств.</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7284" y="107151"/>
            <a:ext cx="144943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100</a:t>
            </a:r>
          </a:p>
        </p:txBody>
      </p:sp>
      <p:sp>
        <p:nvSpPr>
          <p:cNvPr id="7" name="Скругленный прямоугольник 18">
            <a:hlinkClick r:id="rId5" action="ppaction://hlinksldjump"/>
            <a:extLst>
              <a:ext uri="{FF2B5EF4-FFF2-40B4-BE49-F238E27FC236}">
                <a16:creationId xmlns:a16="http://schemas.microsoft.com/office/drawing/2014/main" id="{B5602EAD-94A3-49D2-92DB-63BF1B2B2E3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69933014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516283" cy="3323987"/>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Совет Федерации избирает из своего состава Председателя Совета Федерации и его заместителей. Государственная Дума избирает из своего состава Председателя Государственной Думы и его заместителей.</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Председатель Совета Федерации и его заместители, Председатель Государственной Думы и его заместители ведут заседания и ведают внутренним распорядком палаты.</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Совет Федерации и Государственная Дума образуют комитеты и комиссии, проводят по вопросам своего ведения парламентские слушания.</a:t>
            </a:r>
          </a:p>
          <a:p>
            <a:pPr marL="342900" lvl="0" indent="-342900" defTabSz="914377">
              <a:buFont typeface="+mj-lt"/>
              <a:buAutoNum type="arabicPeriod"/>
              <a:defRPr/>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1711" y="107151"/>
            <a:ext cx="142058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101</a:t>
            </a:r>
          </a:p>
        </p:txBody>
      </p:sp>
    </p:spTree>
    <p:extLst>
      <p:ext uri="{BB962C8B-B14F-4D97-AF65-F5344CB8AC3E}">
        <p14:creationId xmlns:p14="http://schemas.microsoft.com/office/powerpoint/2010/main" val="10480677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364164"/>
            <a:ext cx="8516283" cy="1938992"/>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800" dirty="0">
                <a:solidFill>
                  <a:prstClr val="black"/>
                </a:solidFill>
              </a:rPr>
              <a:t>Каждая из палат принимает свой </a:t>
            </a:r>
            <a:r>
              <a:rPr lang="ru-RU" sz="1800" dirty="0">
                <a:solidFill>
                  <a:prstClr val="black"/>
                </a:solidFill>
                <a:hlinkClick r:id="rId3"/>
              </a:rPr>
              <a:t>регламент</a:t>
            </a:r>
            <a:r>
              <a:rPr lang="ru-RU" sz="1800" dirty="0">
                <a:solidFill>
                  <a:prstClr val="black"/>
                </a:solidFill>
              </a:rPr>
              <a:t> и решает вопросы внутреннего распорядка своей деятельности.</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Для осуществления контроля за исполнением федерального бюджета Совет Федерации и Государственная Дума образуют Счётную палату, состав и порядок деятельности которой определяются </a:t>
            </a:r>
            <a:r>
              <a:rPr lang="ru-RU" sz="1800" dirty="0">
                <a:solidFill>
                  <a:prstClr val="black"/>
                </a:solidFill>
                <a:hlinkClick r:id="rId4"/>
              </a:rPr>
              <a:t>федеральным законом</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1711" y="107151"/>
            <a:ext cx="142058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101</a:t>
            </a:r>
          </a:p>
        </p:txBody>
      </p:sp>
      <p:sp>
        <p:nvSpPr>
          <p:cNvPr id="7" name="Скругленный прямоугольник 18">
            <a:hlinkClick r:id="rId5" action="ppaction://hlinksldjump"/>
            <a:extLst>
              <a:ext uri="{FF2B5EF4-FFF2-40B4-BE49-F238E27FC236}">
                <a16:creationId xmlns:a16="http://schemas.microsoft.com/office/drawing/2014/main" id="{029E347E-3E06-4657-8F38-85E37B3067E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7694264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778334"/>
            <a:ext cx="8426449" cy="3600986"/>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К ведению Совета Федерации относятся:</a:t>
            </a:r>
          </a:p>
          <a:p>
            <a:pPr lvl="0" defTabSz="914377">
              <a:defRPr/>
            </a:pPr>
            <a:endParaRPr lang="ru-RU" sz="1800" dirty="0">
              <a:solidFill>
                <a:prstClr val="black"/>
              </a:solidFill>
            </a:endParaRPr>
          </a:p>
          <a:p>
            <a:pPr lvl="0" defTabSz="914377">
              <a:defRPr/>
            </a:pPr>
            <a:r>
              <a:rPr lang="ru-RU" sz="1800" dirty="0">
                <a:solidFill>
                  <a:prstClr val="black"/>
                </a:solidFill>
              </a:rPr>
              <a:t>а) утверждение изменения границ между субъектами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б) утверждение указа Президента Российской Федерации о введении военного положения;</a:t>
            </a:r>
          </a:p>
          <a:p>
            <a:pPr lvl="0" defTabSz="914377">
              <a:defRPr/>
            </a:pPr>
            <a:endParaRPr lang="ru-RU" sz="1800" dirty="0">
              <a:solidFill>
                <a:prstClr val="black"/>
              </a:solidFill>
            </a:endParaRPr>
          </a:p>
          <a:p>
            <a:pPr lvl="0" defTabSz="914377">
              <a:defRPr/>
            </a:pPr>
            <a:r>
              <a:rPr lang="ru-RU" sz="1800" dirty="0">
                <a:solidFill>
                  <a:prstClr val="black"/>
                </a:solidFill>
              </a:rPr>
              <a:t>в) утверждение указа Президента Российской Федерации о введении чрезвычайного положения;</a:t>
            </a:r>
          </a:p>
          <a:p>
            <a:pPr lvl="0" defTabSz="914377">
              <a:defRPr/>
            </a:pPr>
            <a:endParaRPr lang="ru-RU" sz="1800" dirty="0">
              <a:solidFill>
                <a:prstClr val="black"/>
              </a:solidFill>
            </a:endParaRPr>
          </a:p>
          <a:p>
            <a:pPr lvl="0" defTabSz="914377">
              <a:defRPr/>
            </a:pPr>
            <a:r>
              <a:rPr lang="ru-RU" sz="1800" dirty="0">
                <a:solidFill>
                  <a:prstClr val="black"/>
                </a:solidFill>
              </a:rPr>
              <a:t>г) решение вопроса о возможности использования Вооружённых Сил Российской Федерации за пределами территории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a:t>
            </a:r>
            <a:r>
              <a:rPr lang="ru-RU" sz="1800" b="1">
                <a:solidFill>
                  <a:srgbClr val="F7F6F4"/>
                </a:solidFill>
                <a:latin typeface="Roboto Slab"/>
              </a:rPr>
              <a:t>102</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Tree>
    <p:extLst>
      <p:ext uri="{BB962C8B-B14F-4D97-AF65-F5344CB8AC3E}">
        <p14:creationId xmlns:p14="http://schemas.microsoft.com/office/powerpoint/2010/main" val="42132576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819282"/>
            <a:ext cx="8426449" cy="3600986"/>
          </a:xfrm>
          <a:prstGeom prst="rect">
            <a:avLst/>
          </a:prstGeom>
          <a:noFill/>
        </p:spPr>
        <p:txBody>
          <a:bodyPr wrap="square" lIns="0" tIns="0" rIns="0" bIns="0" rtlCol="0">
            <a:spAutoFit/>
          </a:bodyPr>
          <a:lstStyle/>
          <a:p>
            <a:pPr lvl="0" defTabSz="914377">
              <a:defRPr/>
            </a:pPr>
            <a:r>
              <a:rPr lang="ru-RU" sz="1800" dirty="0">
                <a:solidFill>
                  <a:prstClr val="black"/>
                </a:solidFill>
              </a:rPr>
              <a:t>д) назначение выборов Президента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е) отрешение Президента Российской Федерации от должности;</a:t>
            </a:r>
          </a:p>
          <a:p>
            <a:pPr lvl="0" defTabSz="914377">
              <a:defRPr/>
            </a:pPr>
            <a:endParaRPr lang="ru-RU" sz="1800" dirty="0">
              <a:solidFill>
                <a:prstClr val="black"/>
              </a:solidFill>
            </a:endParaRPr>
          </a:p>
          <a:p>
            <a:pPr lvl="0" defTabSz="914377">
              <a:defRPr/>
            </a:pPr>
            <a:r>
              <a:rPr lang="ru-RU" sz="1800" dirty="0">
                <a:solidFill>
                  <a:prstClr val="black"/>
                </a:solidFill>
              </a:rPr>
              <a:t>ж) назначение на должность судей Конституционного Суда Российской Федерации, Верховного Суда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з) назначение на должность и освобождение от должности Генерального прокурора Российской Федерации и заместителей Генерального прокурора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и) назначение на должность и освобождение от должности заместителя Председателя Счётной палаты и половины состава её аудиторов.</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a:t>
            </a:r>
            <a:r>
              <a:rPr lang="ru-RU" sz="1800" b="1">
                <a:solidFill>
                  <a:srgbClr val="F7F6F4"/>
                </a:solidFill>
                <a:latin typeface="Roboto Slab"/>
              </a:rPr>
              <a:t>102</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Tree>
    <p:extLst>
      <p:ext uri="{BB962C8B-B14F-4D97-AF65-F5344CB8AC3E}">
        <p14:creationId xmlns:p14="http://schemas.microsoft.com/office/powerpoint/2010/main" val="4559187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364164"/>
            <a:ext cx="8426449" cy="1938992"/>
          </a:xfrm>
          <a:prstGeom prst="rect">
            <a:avLst/>
          </a:prstGeom>
          <a:noFill/>
        </p:spPr>
        <p:txBody>
          <a:bodyPr wrap="square" lIns="0" tIns="0" rIns="0" bIns="0" rtlCol="0">
            <a:spAutoFit/>
          </a:bodyPr>
          <a:lstStyle/>
          <a:p>
            <a:pPr marL="342900" lvl="0" indent="-342900" defTabSz="914377">
              <a:buFont typeface="+mj-lt"/>
              <a:buAutoNum type="arabicPeriod" startAt="2"/>
              <a:defRPr/>
            </a:pPr>
            <a:r>
              <a:rPr lang="ru-RU" sz="1800" dirty="0">
                <a:solidFill>
                  <a:prstClr val="black"/>
                </a:solidFill>
              </a:rPr>
              <a:t>Совет Федерации принимает постановления по вопросам, отнесённым к его ведению Конституцией Российской Федерации.</a:t>
            </a:r>
          </a:p>
          <a:p>
            <a:pPr marL="342900" lvl="0" indent="-342900" defTabSz="914377">
              <a:buFont typeface="+mj-lt"/>
              <a:buAutoNum type="arabicPeriod" startAt="2"/>
              <a:defRPr/>
            </a:pPr>
            <a:endParaRPr lang="ru-RU" sz="1800" dirty="0">
              <a:solidFill>
                <a:prstClr val="black"/>
              </a:solidFill>
            </a:endParaRPr>
          </a:p>
          <a:p>
            <a:pPr marL="342900" lvl="0" indent="-342900" defTabSz="914377">
              <a:buFont typeface="+mj-lt"/>
              <a:buAutoNum type="arabicPeriod" startAt="2"/>
              <a:defRPr/>
            </a:pPr>
            <a:r>
              <a:rPr lang="ru-RU" sz="1800" dirty="0">
                <a:solidFill>
                  <a:prstClr val="black"/>
                </a:solidFill>
              </a:rPr>
              <a:t>Постановления Совета Федерации принимаются большинством голосов от общего числа членов Совета Федерации, если иной порядок принятия решений не предусмотрен Конституцией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102</a:t>
            </a:r>
          </a:p>
        </p:txBody>
      </p:sp>
      <p:sp>
        <p:nvSpPr>
          <p:cNvPr id="7" name="Скругленный прямоугольник 18">
            <a:hlinkClick r:id="rId3" action="ppaction://hlinksldjump"/>
            <a:extLst>
              <a:ext uri="{FF2B5EF4-FFF2-40B4-BE49-F238E27FC236}">
                <a16:creationId xmlns:a16="http://schemas.microsoft.com/office/drawing/2014/main" id="{741A252A-8E82-4628-9AFE-507BF19159B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53904935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819282"/>
            <a:ext cx="8426449" cy="3600986"/>
          </a:xfrm>
          <a:prstGeom prst="rect">
            <a:avLst/>
          </a:prstGeom>
          <a:noFill/>
        </p:spPr>
        <p:txBody>
          <a:bodyPr wrap="square" lIns="0" tIns="0" rIns="0" bIns="0" rtlCol="0">
            <a:spAutoFit/>
          </a:bodyPr>
          <a:lstStyle/>
          <a:p>
            <a:pPr marL="342900" lvl="0" indent="-342900" defTabSz="914377">
              <a:buAutoNum type="arabicPeriod"/>
              <a:defRPr/>
            </a:pPr>
            <a:r>
              <a:rPr lang="ru-RU" sz="1800" dirty="0">
                <a:solidFill>
                  <a:prstClr val="black"/>
                </a:solidFill>
              </a:rPr>
              <a:t>К ведению Государственной Думы относятся:</a:t>
            </a:r>
          </a:p>
          <a:p>
            <a:pPr marL="342900" lvl="0" indent="-342900" defTabSz="914377">
              <a:buAutoNum type="arabicPeriod"/>
              <a:defRPr/>
            </a:pPr>
            <a:endParaRPr lang="ru-RU" sz="1800" dirty="0">
              <a:solidFill>
                <a:prstClr val="black"/>
              </a:solidFill>
            </a:endParaRPr>
          </a:p>
          <a:p>
            <a:pPr lvl="0" defTabSz="914377">
              <a:defRPr/>
            </a:pPr>
            <a:r>
              <a:rPr lang="ru-RU" sz="1800" dirty="0">
                <a:solidFill>
                  <a:prstClr val="black"/>
                </a:solidFill>
              </a:rPr>
              <a:t>а) дача согласия Президенту Российской Федерации на назначение Председателя Правительства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б) решение вопроса о доверии Правительству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в) заслушивание ежегодных отчётов Правительства Российской Федерации о результатах его деятельности, в том числе по вопросам, поставленным Государственной Думой;</a:t>
            </a:r>
          </a:p>
          <a:p>
            <a:pPr lvl="0" defTabSz="914377">
              <a:defRPr/>
            </a:pPr>
            <a:endParaRPr lang="ru-RU" sz="1800" dirty="0">
              <a:solidFill>
                <a:prstClr val="black"/>
              </a:solidFill>
            </a:endParaRPr>
          </a:p>
          <a:p>
            <a:pPr lvl="0" defTabSz="914377">
              <a:defRPr/>
            </a:pPr>
            <a:r>
              <a:rPr lang="ru-RU" sz="1800" dirty="0">
                <a:solidFill>
                  <a:prstClr val="black"/>
                </a:solidFill>
              </a:rPr>
              <a:t>г) назначение на должность и освобождение от должности Председателя Центрального банка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a:t>
            </a:r>
            <a:r>
              <a:rPr lang="ru-RU" sz="1800" b="1">
                <a:solidFill>
                  <a:srgbClr val="F7F6F4"/>
                </a:solidFill>
                <a:latin typeface="Roboto Slab"/>
              </a:rPr>
              <a:t>103</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Tree>
    <p:extLst>
      <p:ext uri="{BB962C8B-B14F-4D97-AF65-F5344CB8AC3E}">
        <p14:creationId xmlns:p14="http://schemas.microsoft.com/office/powerpoint/2010/main" val="1837957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09756"/>
            <a:ext cx="8426449" cy="3323987"/>
          </a:xfrm>
          <a:prstGeom prst="rect">
            <a:avLst/>
          </a:prstGeom>
          <a:noFill/>
        </p:spPr>
        <p:txBody>
          <a:bodyPr wrap="square" lIns="0" tIns="0" rIns="0" bIns="0" rtlCol="0">
            <a:spAutoFit/>
          </a:bodyPr>
          <a:lstStyle/>
          <a:p>
            <a:pPr lvl="0" defTabSz="914377">
              <a:defRPr/>
            </a:pPr>
            <a:r>
              <a:rPr lang="ru-RU" sz="1800" dirty="0">
                <a:solidFill>
                  <a:prstClr val="black"/>
                </a:solidFill>
              </a:rPr>
              <a:t>д) назначение на должность и освобождение от должности Председателя Счётной палаты и половины состава её аудиторов;</a:t>
            </a:r>
          </a:p>
          <a:p>
            <a:pPr lvl="0" defTabSz="914377">
              <a:defRPr/>
            </a:pPr>
            <a:endParaRPr lang="ru-RU" sz="1800" dirty="0">
              <a:solidFill>
                <a:prstClr val="black"/>
              </a:solidFill>
            </a:endParaRPr>
          </a:p>
          <a:p>
            <a:pPr lvl="0" defTabSz="914377">
              <a:defRPr/>
            </a:pPr>
            <a:r>
              <a:rPr lang="ru-RU" sz="1800" dirty="0">
                <a:solidFill>
                  <a:prstClr val="black"/>
                </a:solidFill>
              </a:rPr>
              <a:t>е) назначение на должность и освобождение от должности Уполномоченного по правам человека, действующего в соответствии с </a:t>
            </a:r>
            <a:r>
              <a:rPr lang="ru-RU" sz="1800" dirty="0">
                <a:solidFill>
                  <a:prstClr val="black"/>
                </a:solidFill>
                <a:hlinkClick r:id="rId4"/>
              </a:rPr>
              <a:t>федеральным конституционным законом</a:t>
            </a:r>
            <a:r>
              <a:rPr lang="ru-RU" sz="1800" dirty="0">
                <a:solidFill>
                  <a:prstClr val="black"/>
                </a:solidFill>
              </a:rPr>
              <a:t>;</a:t>
            </a:r>
          </a:p>
          <a:p>
            <a:pPr lvl="0" defTabSz="914377">
              <a:defRPr/>
            </a:pPr>
            <a:endParaRPr lang="ru-RU" sz="1800" dirty="0">
              <a:solidFill>
                <a:prstClr val="black"/>
              </a:solidFill>
            </a:endParaRPr>
          </a:p>
          <a:p>
            <a:pPr lvl="0" defTabSz="914377">
              <a:defRPr/>
            </a:pPr>
            <a:r>
              <a:rPr lang="ru-RU" sz="1800" dirty="0">
                <a:solidFill>
                  <a:prstClr val="black"/>
                </a:solidFill>
              </a:rPr>
              <a:t>ж) объявление амнистии;</a:t>
            </a:r>
          </a:p>
          <a:p>
            <a:pPr lvl="0" defTabSz="914377">
              <a:defRPr/>
            </a:pPr>
            <a:endParaRPr lang="ru-RU" sz="1800" dirty="0">
              <a:solidFill>
                <a:prstClr val="black"/>
              </a:solidFill>
            </a:endParaRPr>
          </a:p>
          <a:p>
            <a:pPr lvl="0" defTabSz="914377">
              <a:defRPr/>
            </a:pPr>
            <a:r>
              <a:rPr lang="ru-RU" sz="1800" dirty="0">
                <a:solidFill>
                  <a:prstClr val="black"/>
                </a:solidFill>
              </a:rPr>
              <a:t>з) выдвижение обвинения против Президента Российской Федерации для отрешения его от должности.</a:t>
            </a:r>
          </a:p>
          <a:p>
            <a:pPr lvl="0" defTabSz="914377">
              <a:defRPr/>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a:t>
            </a:r>
            <a:r>
              <a:rPr lang="ru-RU" sz="1800" b="1">
                <a:solidFill>
                  <a:srgbClr val="F7F6F4"/>
                </a:solidFill>
                <a:latin typeface="Roboto Slab"/>
              </a:rPr>
              <a:t>103</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Tree>
    <p:extLst>
      <p:ext uri="{BB962C8B-B14F-4D97-AF65-F5344CB8AC3E}">
        <p14:creationId xmlns:p14="http://schemas.microsoft.com/office/powerpoint/2010/main" val="293547250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08001" y="2017752"/>
            <a:ext cx="8277224" cy="1107996"/>
          </a:xfrm>
          <a:prstGeom prst="rect">
            <a:avLst/>
          </a:prstGeom>
          <a:noFill/>
        </p:spPr>
        <p:txBody>
          <a:bodyPr wrap="square" lIns="0" tIns="0" rIns="0" bIns="0" rtlCol="0">
            <a:spAutoFit/>
          </a:bodyPr>
          <a:lstStyle/>
          <a:p>
            <a:pPr defTabSz="914377"/>
            <a:r>
              <a:rPr lang="ru-RU" sz="1800" dirty="0">
                <a:solidFill>
                  <a:prstClr val="black"/>
                </a:solidFill>
              </a:rPr>
              <a:t>Государственная власть в Российской Федерации осуществляется на основе разделения на законодательную, исполнительную и судебную. Органы законодательной, исполнительной и судебной власти самостоятельны.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3006" y="107151"/>
            <a:ext cx="1317990" cy="369332"/>
          </a:xfrm>
          <a:prstGeom prst="rect">
            <a:avLst/>
          </a:prstGeom>
          <a:noFill/>
        </p:spPr>
        <p:txBody>
          <a:bodyPr wrap="none" rtlCol="0">
            <a:spAutoFit/>
          </a:bodyPr>
          <a:lstStyle/>
          <a:p>
            <a:pPr algn="ctr" defTabSz="914377"/>
            <a:r>
              <a:rPr lang="ru-RU" sz="1800" b="1">
                <a:solidFill>
                  <a:srgbClr val="F7F6F4"/>
                </a:solidFill>
                <a:latin typeface="+mj-lt"/>
              </a:rPr>
              <a:t>Статья 10</a:t>
            </a:r>
          </a:p>
        </p:txBody>
      </p:sp>
      <p:sp>
        <p:nvSpPr>
          <p:cNvPr id="7" name="Скругленный прямоугольник 18">
            <a:hlinkClick r:id="rId3" action="ppaction://hlinksldjump"/>
            <a:extLst>
              <a:ext uri="{FF2B5EF4-FFF2-40B4-BE49-F238E27FC236}">
                <a16:creationId xmlns:a16="http://schemas.microsoft.com/office/drawing/2014/main" id="{6D150707-C9F8-43BF-805F-262C779E175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5726475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332030"/>
            <a:ext cx="8426449" cy="2215991"/>
          </a:xfrm>
          <a:prstGeom prst="rect">
            <a:avLst/>
          </a:prstGeom>
          <a:noFill/>
        </p:spPr>
        <p:txBody>
          <a:bodyPr wrap="square" lIns="0" tIns="0" rIns="0" bIns="0" rtlCol="0">
            <a:spAutoFit/>
          </a:bodyPr>
          <a:lstStyle/>
          <a:p>
            <a:pPr marL="342900" lvl="0" indent="-342900" defTabSz="914377">
              <a:buFont typeface="+mj-lt"/>
              <a:buAutoNum type="arabicPeriod" startAt="2"/>
              <a:defRPr/>
            </a:pPr>
            <a:r>
              <a:rPr lang="ru-RU" sz="1800" dirty="0">
                <a:solidFill>
                  <a:prstClr val="black"/>
                </a:solidFill>
              </a:rPr>
              <a:t>Государственная Дума принимает постановления по вопросам, отнесённым к её ведению Конституцией Российской Федерации.</a:t>
            </a:r>
          </a:p>
          <a:p>
            <a:pPr marL="342900" lvl="0" indent="-342900" defTabSz="914377">
              <a:buFont typeface="+mj-lt"/>
              <a:buAutoNum type="arabicPeriod" startAt="2"/>
              <a:defRPr/>
            </a:pPr>
            <a:endParaRPr lang="ru-RU" sz="1800" dirty="0">
              <a:solidFill>
                <a:prstClr val="black"/>
              </a:solidFill>
            </a:endParaRPr>
          </a:p>
          <a:p>
            <a:pPr marL="342900" lvl="0" indent="-342900" defTabSz="914377">
              <a:buFont typeface="+mj-lt"/>
              <a:buAutoNum type="arabicPeriod" startAt="2"/>
              <a:defRPr/>
            </a:pPr>
            <a:r>
              <a:rPr lang="ru-RU" sz="1800" dirty="0">
                <a:solidFill>
                  <a:prstClr val="black"/>
                </a:solidFill>
              </a:rPr>
              <a:t>Постановления Государственной Думы принимаются большинством голосов от общего числа депутатов Государственной Думы, если иной порядок принятия решений не предусмотрен Конституцией Российской Федерации.</a:t>
            </a:r>
          </a:p>
          <a:p>
            <a:pPr lvl="0" defTabSz="914377">
              <a:defRPr/>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a:t>
            </a:r>
            <a:r>
              <a:rPr lang="ru-RU" sz="1800" b="1">
                <a:solidFill>
                  <a:srgbClr val="F7F6F4"/>
                </a:solidFill>
                <a:latin typeface="Roboto Slab"/>
              </a:rPr>
              <a:t>103</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
        <p:nvSpPr>
          <p:cNvPr id="7" name="Скругленный прямоугольник 18">
            <a:hlinkClick r:id="rId3" action="ppaction://hlinksldjump"/>
            <a:extLst>
              <a:ext uri="{FF2B5EF4-FFF2-40B4-BE49-F238E27FC236}">
                <a16:creationId xmlns:a16="http://schemas.microsoft.com/office/drawing/2014/main" id="{8CCF86FE-695A-4FFB-A4D9-542DDA0376D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673283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173104"/>
            <a:ext cx="8563033" cy="2492990"/>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Право законодательной инициативы принадлежит Президенту Российской Федерации, Совету Федерации, членам Совета Федерации, депутатам Государственной Думы, Правительству Российской Федерации, законодательным (представительным) органам субъектов Российской Федерации. Право законодательной инициативы принадлежит также Конституционному Суду Российской Федерации и Верховному Суду Российской Федерации по вопросам их ведения.</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Законопроекты вносятся в Государственную Думу.</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086" y="107151"/>
            <a:ext cx="144783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104</a:t>
            </a:r>
          </a:p>
        </p:txBody>
      </p:sp>
    </p:spTree>
    <p:extLst>
      <p:ext uri="{BB962C8B-B14F-4D97-AF65-F5344CB8AC3E}">
        <p14:creationId xmlns:p14="http://schemas.microsoft.com/office/powerpoint/2010/main" val="9182078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49333" y="1608939"/>
            <a:ext cx="7665725" cy="1661993"/>
          </a:xfrm>
          <a:prstGeom prst="rect">
            <a:avLst/>
          </a:prstGeom>
          <a:noFill/>
        </p:spPr>
        <p:txBody>
          <a:bodyPr wrap="square" lIns="0" tIns="0" rIns="0" bIns="0" rtlCol="0">
            <a:spAutoFit/>
          </a:bodyPr>
          <a:lstStyle/>
          <a:p>
            <a:pPr marL="342900" lvl="0" indent="-342900" defTabSz="914377">
              <a:buFont typeface="+mj-lt"/>
              <a:buAutoNum type="arabicPeriod" startAt="3"/>
              <a:defRPr/>
            </a:pPr>
            <a:r>
              <a:rPr lang="ru-RU" sz="1800" dirty="0">
                <a:solidFill>
                  <a:prstClr val="black"/>
                </a:solidFill>
              </a:rPr>
              <a:t>Законопроекты о введении или отмене налогов, освобождении от их уплаты, о выпуске государственных займов, об изменении финансовых обязательств государства, другие законопроекты, предусматривающие расходы, покрываемые за счёт федерального бюджета, могут быть внесены только при наличии заключения Правительства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086" y="107151"/>
            <a:ext cx="144783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104</a:t>
            </a:r>
          </a:p>
        </p:txBody>
      </p:sp>
      <p:sp>
        <p:nvSpPr>
          <p:cNvPr id="7" name="Скругленный прямоугольник 18">
            <a:hlinkClick r:id="rId3" action="ppaction://hlinksldjump"/>
            <a:extLst>
              <a:ext uri="{FF2B5EF4-FFF2-40B4-BE49-F238E27FC236}">
                <a16:creationId xmlns:a16="http://schemas.microsoft.com/office/drawing/2014/main" id="{7269F873-2E9F-41A7-A749-3E29732E0C6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2543342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600604" y="1463754"/>
            <a:ext cx="7942792" cy="2215991"/>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Федеральные законы принимаются Государственной Думой.</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Федеральные законы принимаются большинством голосов от общего числа депутатов Государственной Думы, если иное не предусмотрено Конституцией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Принятые Государственной Думой федеральные законы в течение пяти дней передаются на рассмотрение Совета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1292" y="107151"/>
            <a:ext cx="144142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105</a:t>
            </a:r>
          </a:p>
        </p:txBody>
      </p:sp>
    </p:spTree>
    <p:extLst>
      <p:ext uri="{BB962C8B-B14F-4D97-AF65-F5344CB8AC3E}">
        <p14:creationId xmlns:p14="http://schemas.microsoft.com/office/powerpoint/2010/main" val="17882813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950913"/>
            <a:ext cx="8426449" cy="3323987"/>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800" dirty="0">
                <a:solidFill>
                  <a:prstClr val="black"/>
                </a:solidFill>
              </a:rPr>
              <a:t>Федеральный закон считается одобренным Советом Федерации, если за него проголосовало более половины от общего числа членов этой палаты либо если в течение четырнадцати дней он не был рассмотрен Советом Федерации. В случае отклонения федерального закона Советом Федерации палаты могут создать согласительную комиссию для преодоления возникших разногласий, после чего федеральный закон подлежит повторному рассмотрению Государственной Думой.</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В случае несогласия Государственной Думы с решением Совета Федерации федеральный закон считается принятым, если при повторном голосовании за него проголосовало не менее двух третей от общего числа депутатов Государственной Думы.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1292" y="107151"/>
            <a:ext cx="144142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105</a:t>
            </a:r>
          </a:p>
        </p:txBody>
      </p:sp>
      <p:sp>
        <p:nvSpPr>
          <p:cNvPr id="7" name="Скругленный прямоугольник 18">
            <a:hlinkClick r:id="rId3" action="ppaction://hlinksldjump"/>
            <a:extLst>
              <a:ext uri="{FF2B5EF4-FFF2-40B4-BE49-F238E27FC236}">
                <a16:creationId xmlns:a16="http://schemas.microsoft.com/office/drawing/2014/main" id="{AB435E60-75CE-4329-B7D6-E74A310584B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0023140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47619" y="1203325"/>
            <a:ext cx="8048762" cy="2492990"/>
          </a:xfrm>
          <a:prstGeom prst="rect">
            <a:avLst/>
          </a:prstGeom>
          <a:noFill/>
        </p:spPr>
        <p:txBody>
          <a:bodyPr wrap="square" lIns="0" tIns="0" rIns="0" bIns="0" rtlCol="0">
            <a:spAutoFit/>
          </a:bodyPr>
          <a:lstStyle/>
          <a:p>
            <a:pPr lvl="0" defTabSz="914377">
              <a:defRPr/>
            </a:pPr>
            <a:r>
              <a:rPr lang="ru-RU" sz="1800" dirty="0">
                <a:solidFill>
                  <a:prstClr val="black"/>
                </a:solidFill>
              </a:rPr>
              <a:t>Обязательному рассмотрению в Совете Федерации подлежат принятые Государственной Думой федеральные законы по вопросам:</a:t>
            </a:r>
          </a:p>
          <a:p>
            <a:pPr lvl="0" defTabSz="914377">
              <a:defRPr/>
            </a:pPr>
            <a:endParaRPr lang="ru-RU" sz="1800" dirty="0">
              <a:solidFill>
                <a:prstClr val="black"/>
              </a:solidFill>
            </a:endParaRPr>
          </a:p>
          <a:p>
            <a:pPr lvl="0" defTabSz="914377">
              <a:defRPr/>
            </a:pPr>
            <a:r>
              <a:rPr lang="ru-RU" sz="1800" dirty="0">
                <a:solidFill>
                  <a:prstClr val="black"/>
                </a:solidFill>
              </a:rPr>
              <a:t>а) федерального бюджета;</a:t>
            </a:r>
          </a:p>
          <a:p>
            <a:pPr lvl="0" defTabSz="914377">
              <a:defRPr/>
            </a:pPr>
            <a:endParaRPr lang="ru-RU" sz="1800" dirty="0">
              <a:solidFill>
                <a:prstClr val="black"/>
              </a:solidFill>
            </a:endParaRPr>
          </a:p>
          <a:p>
            <a:pPr lvl="0" defTabSz="914377">
              <a:defRPr/>
            </a:pPr>
            <a:r>
              <a:rPr lang="ru-RU" sz="1800" dirty="0">
                <a:solidFill>
                  <a:prstClr val="black"/>
                </a:solidFill>
              </a:rPr>
              <a:t>б) федеральных налогов и сборов;</a:t>
            </a:r>
          </a:p>
          <a:p>
            <a:pPr lvl="0" defTabSz="914377">
              <a:defRPr/>
            </a:pPr>
            <a:endParaRPr lang="ru-RU" sz="1800" dirty="0">
              <a:solidFill>
                <a:prstClr val="black"/>
              </a:solidFill>
            </a:endParaRPr>
          </a:p>
          <a:p>
            <a:pPr lvl="0" defTabSz="914377">
              <a:defRPr/>
            </a:pPr>
            <a:r>
              <a:rPr lang="ru-RU" sz="1800" dirty="0">
                <a:solidFill>
                  <a:prstClr val="black"/>
                </a:solidFill>
              </a:rPr>
              <a:t>в) финансового, валютного, кредитного, таможенного регулирования, денежной эмиссии;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106</a:t>
            </a:r>
          </a:p>
        </p:txBody>
      </p:sp>
    </p:spTree>
    <p:extLst>
      <p:ext uri="{BB962C8B-B14F-4D97-AF65-F5344CB8AC3E}">
        <p14:creationId xmlns:p14="http://schemas.microsoft.com/office/powerpoint/2010/main" val="6851506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47619" y="1740753"/>
            <a:ext cx="8048762" cy="1661993"/>
          </a:xfrm>
          <a:prstGeom prst="rect">
            <a:avLst/>
          </a:prstGeom>
          <a:noFill/>
        </p:spPr>
        <p:txBody>
          <a:bodyPr wrap="square" lIns="0" tIns="0" rIns="0" bIns="0" rtlCol="0">
            <a:spAutoFit/>
          </a:bodyPr>
          <a:lstStyle/>
          <a:p>
            <a:pPr lvl="0" defTabSz="914377">
              <a:defRPr/>
            </a:pPr>
            <a:r>
              <a:rPr lang="ru-RU" sz="1800" dirty="0">
                <a:solidFill>
                  <a:prstClr val="black"/>
                </a:solidFill>
              </a:rPr>
              <a:t>г) ратификации и денонсации международных договоров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д) статуса и защиты государственной границы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е) войны и мира.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106</a:t>
            </a:r>
          </a:p>
        </p:txBody>
      </p:sp>
      <p:sp>
        <p:nvSpPr>
          <p:cNvPr id="7" name="Скругленный прямоугольник 18">
            <a:hlinkClick r:id="rId3" action="ppaction://hlinksldjump"/>
            <a:extLst>
              <a:ext uri="{FF2B5EF4-FFF2-40B4-BE49-F238E27FC236}">
                <a16:creationId xmlns:a16="http://schemas.microsoft.com/office/drawing/2014/main" id="{F3A5914C-0B4C-4AE0-B3A7-5EE8B43C9BE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02355475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74675" y="1641162"/>
            <a:ext cx="8426449" cy="1384995"/>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Принятый федеральный закон в течение пяти дней направляется Президенту Российской Федерации для подписания и обнародования.</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Президент Российской Федерации в течение четырнадцати дней подписывает федеральный закон и обнародует его.</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107</a:t>
            </a:r>
          </a:p>
        </p:txBody>
      </p:sp>
    </p:spTree>
    <p:extLst>
      <p:ext uri="{BB962C8B-B14F-4D97-AF65-F5344CB8AC3E}">
        <p14:creationId xmlns:p14="http://schemas.microsoft.com/office/powerpoint/2010/main" val="40391632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83671" y="1349267"/>
            <a:ext cx="7976658" cy="2769989"/>
          </a:xfrm>
          <a:prstGeom prst="rect">
            <a:avLst/>
          </a:prstGeom>
          <a:noFill/>
        </p:spPr>
        <p:txBody>
          <a:bodyPr wrap="square" lIns="0" tIns="0" rIns="0" bIns="0" rtlCol="0">
            <a:spAutoFit/>
          </a:bodyPr>
          <a:lstStyle/>
          <a:p>
            <a:pPr marL="342900" lvl="0" indent="-342900" defTabSz="914377">
              <a:buFont typeface="+mj-lt"/>
              <a:buAutoNum type="arabicPeriod" startAt="3"/>
              <a:defRPr/>
            </a:pPr>
            <a:r>
              <a:rPr lang="ru-RU" sz="1800" dirty="0">
                <a:solidFill>
                  <a:prstClr val="black"/>
                </a:solidFill>
              </a:rPr>
              <a:t>Если Президент Российской Федерации в течение четырнадцати дней с момента поступления федерального закона отклонит его, то Государственная Дума и Совет Федерации в установленном Конституцией Российской Федерации порядке вновь рассматривают данный закон. Если при повторном рассмотрении федеральный закон будет одобрен в ранее принятой редакции большинством не менее двух третей голосов от общего числа членов Совета Федерации и депутатов Государственной Думы, он подлежит подписанию Президентом Российской Федерации в течение семи дней и обнародованию.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107</a:t>
            </a:r>
          </a:p>
        </p:txBody>
      </p:sp>
      <p:sp>
        <p:nvSpPr>
          <p:cNvPr id="7" name="Скругленный прямоугольник 18">
            <a:hlinkClick r:id="rId3" action="ppaction://hlinksldjump"/>
            <a:extLst>
              <a:ext uri="{FF2B5EF4-FFF2-40B4-BE49-F238E27FC236}">
                <a16:creationId xmlns:a16="http://schemas.microsoft.com/office/drawing/2014/main" id="{33C80D96-E35A-43B8-8D89-EBAB96B989D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7928018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06943" y="1238250"/>
            <a:ext cx="8426449" cy="2769989"/>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Федеральные конституционные законы принимаются по вопросам, предусмотренным Конституцией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Федеральный конституционный закон считается принятым, если он одобрен большинством не менее трёх четвертей голосов от общего числа членов Совета Федерации и не менее двух третей голосов от общего числа депутатов Государственной Думы. Принятый федеральный конституционный закон в течение четырнадцати дней подлежит подписанию Президентом Российской Федерации и обнародованию.</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0"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108</a:t>
            </a:r>
          </a:p>
        </p:txBody>
      </p:sp>
      <p:sp>
        <p:nvSpPr>
          <p:cNvPr id="7" name="Скругленный прямоугольник 18">
            <a:hlinkClick r:id="rId3" action="ppaction://hlinksldjump"/>
            <a:extLst>
              <a:ext uri="{FF2B5EF4-FFF2-40B4-BE49-F238E27FC236}">
                <a16:creationId xmlns:a16="http://schemas.microsoft.com/office/drawing/2014/main" id="{B64D3BCA-92F7-45BF-8BF0-5F12E42611F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6865168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834170"/>
            <a:ext cx="8552996"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Государственную власть в Российской Федерации осуществляют Президент Российской Федерации, Федеральное Собрание (Совет Федерации и Государственная Дума), Правительство Российской Федерации, суды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Государственную власть в субъектах Российской Федерации осуществляют образуемые ими органы государственной власти.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Разграничение предметов ведения и полномочий между органами государственной власти Российской Федерации и органами государственной власти субъектов Российской Федерации осуществляется настоящей Конституцией, Федеративным и иными договорами о разграничении предметов ведения и полномочий.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27433" y="107151"/>
            <a:ext cx="1289135" cy="369332"/>
          </a:xfrm>
          <a:prstGeom prst="rect">
            <a:avLst/>
          </a:prstGeom>
          <a:noFill/>
        </p:spPr>
        <p:txBody>
          <a:bodyPr wrap="none" rtlCol="0">
            <a:spAutoFit/>
          </a:bodyPr>
          <a:lstStyle/>
          <a:p>
            <a:pPr algn="ctr" defTabSz="914377"/>
            <a:r>
              <a:rPr lang="ru-RU" sz="1800" b="1">
                <a:solidFill>
                  <a:srgbClr val="F7F6F4"/>
                </a:solidFill>
                <a:latin typeface="+mj-lt"/>
              </a:rPr>
              <a:t>Статья 11</a:t>
            </a:r>
          </a:p>
        </p:txBody>
      </p:sp>
      <p:sp>
        <p:nvSpPr>
          <p:cNvPr id="7" name="Скругленный прямоугольник 18">
            <a:hlinkClick r:id="rId3" action="ppaction://hlinksldjump"/>
            <a:extLst>
              <a:ext uri="{FF2B5EF4-FFF2-40B4-BE49-F238E27FC236}">
                <a16:creationId xmlns:a16="http://schemas.microsoft.com/office/drawing/2014/main" id="{80C00246-018C-40DB-92E6-601127F1EFA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6819129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158691" cy="3323987"/>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Государственная Дума может быть распущена Президентом Российской Федерации в случаях, предусмотренных статьями 111 и 117 Конституции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В случае роспуска Государственной Думы Президент Российской Федерации назначает дату выборов с тем, чтобы вновь избранная Государственная Дума собралась не позднее чем через четыре месяца с момента роспуска.</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Государственная Дума не может быть распущена по основаниям, предусмотренным статьёй 117 Конституции Российской Федерации, в течение года после её избрания.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109</a:t>
            </a:r>
          </a:p>
        </p:txBody>
      </p:sp>
    </p:spTree>
    <p:extLst>
      <p:ext uri="{BB962C8B-B14F-4D97-AF65-F5344CB8AC3E}">
        <p14:creationId xmlns:p14="http://schemas.microsoft.com/office/powerpoint/2010/main" val="11234424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16455" y="1325255"/>
            <a:ext cx="8243358" cy="2492990"/>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800" dirty="0">
                <a:solidFill>
                  <a:prstClr val="black"/>
                </a:solidFill>
              </a:rPr>
              <a:t>Государственная Дума не может быть распущена с момента выдвижения ею обвинения против Президента Российской Федерации до принятия соответствующего решения Советом Федерации.</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Государственная Дума не может быть распущена в период действия на всей территории Российской Федерации военного или чрезвычайного положения, а также в течение шести месяцев до окончания срока полномочий Президента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7"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109</a:t>
            </a:r>
          </a:p>
        </p:txBody>
      </p:sp>
      <p:sp>
        <p:nvSpPr>
          <p:cNvPr id="7" name="Скругленный прямоугольник 18">
            <a:hlinkClick r:id="rId3" action="ppaction://hlinksldjump"/>
            <a:extLst>
              <a:ext uri="{FF2B5EF4-FFF2-40B4-BE49-F238E27FC236}">
                <a16:creationId xmlns:a16="http://schemas.microsoft.com/office/drawing/2014/main" id="{4325A25E-ECE9-4845-91FD-D32FAC58827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9489427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108024" y="118120"/>
            <a:ext cx="4927952"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6</a:t>
            </a:r>
          </a:p>
          <a:p>
            <a:pPr lvl="0" algn="ctr" defTabSz="914377"/>
            <a:r>
              <a:rPr lang="ru-RU" sz="1800" b="1">
                <a:solidFill>
                  <a:srgbClr val="F7F6F4"/>
                </a:solidFill>
                <a:latin typeface="Roboto Slab"/>
              </a:rPr>
              <a:t>Правительство Российской Федерации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429204"/>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110</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429204"/>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111</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429204"/>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112</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429204"/>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113</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429204"/>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114</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429204"/>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115</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429204"/>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116</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4149000" y="2444288"/>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117</a:t>
              </a:r>
            </a:p>
          </p:txBody>
        </p:sp>
      </p:grpSp>
      <p:sp>
        <p:nvSpPr>
          <p:cNvPr id="35" name="Скругленный прямоугольник 18">
            <a:hlinkClick r:id="rId11" action="ppaction://hlinksldjump"/>
            <a:extLst>
              <a:ext uri="{FF2B5EF4-FFF2-40B4-BE49-F238E27FC236}">
                <a16:creationId xmlns:a16="http://schemas.microsoft.com/office/drawing/2014/main" id="{1EA6B021-B4C3-4BE2-A300-BDFCBA932BCC}"/>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229668582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740396" y="1375183"/>
            <a:ext cx="7745318" cy="1938992"/>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Исполнительную власть Российской Федерации осуществляет </a:t>
            </a:r>
            <a:r>
              <a:rPr lang="ru-RU" sz="1800" dirty="0">
                <a:solidFill>
                  <a:prstClr val="black"/>
                </a:solidFill>
                <a:hlinkClick r:id="rId4"/>
              </a:rPr>
              <a:t>Правительство Российской Федерации</a:t>
            </a:r>
            <a:r>
              <a:rPr lang="ru-RU" sz="1800" dirty="0">
                <a:solidFill>
                  <a:prstClr val="black"/>
                </a:solidFill>
              </a:rPr>
              <a:t>.</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Правительство Российской Федерации состоит из Председателя Правительства Российской Федерации, заместителей Председателя Правительства Российской Федерации и федеральных министров.</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1712" y="107151"/>
            <a:ext cx="142058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110</a:t>
            </a:r>
          </a:p>
        </p:txBody>
      </p:sp>
    </p:spTree>
    <p:extLst>
      <p:ext uri="{BB962C8B-B14F-4D97-AF65-F5344CB8AC3E}">
        <p14:creationId xmlns:p14="http://schemas.microsoft.com/office/powerpoint/2010/main" val="278867211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950913"/>
            <a:ext cx="8426449" cy="2769989"/>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Председатель Правительства Российской Федерации назначается Президентом Российской Федерации с согласия Государственной Думы.</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Предложение о кандидатуре Председателя Правительства Российской Федерации вносится не позднее двухнедельного срока после вступления в должность вновь избранного Президента Российской Федерации или после отставки Правительства Российской Федерации либо в течение недели со дня отклонения кандидатуры Государственной Думой.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76139" y="107151"/>
            <a:ext cx="139172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111</a:t>
            </a:r>
          </a:p>
        </p:txBody>
      </p:sp>
    </p:spTree>
    <p:extLst>
      <p:ext uri="{BB962C8B-B14F-4D97-AF65-F5344CB8AC3E}">
        <p14:creationId xmlns:p14="http://schemas.microsoft.com/office/powerpoint/2010/main" val="42092469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048256"/>
            <a:ext cx="8426449" cy="3046988"/>
          </a:xfrm>
          <a:prstGeom prst="rect">
            <a:avLst/>
          </a:prstGeom>
          <a:noFill/>
        </p:spPr>
        <p:txBody>
          <a:bodyPr wrap="square" lIns="0" tIns="0" rIns="0" bIns="0" rtlCol="0">
            <a:spAutoFit/>
          </a:bodyPr>
          <a:lstStyle/>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startAt="3"/>
              <a:defRPr/>
            </a:pPr>
            <a:r>
              <a:rPr lang="ru-RU" sz="1800" dirty="0">
                <a:solidFill>
                  <a:prstClr val="black"/>
                </a:solidFill>
              </a:rPr>
              <a:t>Государственная Дума рассматривает представленную Президентом Российской Федерации кандидатуру Председателя Правительства Российской Федерации в течение недели со дня внесения предложения о кандидатуре.</a:t>
            </a:r>
          </a:p>
          <a:p>
            <a:pPr marL="342900" lvl="0" indent="-342900" defTabSz="914377">
              <a:buFont typeface="+mj-lt"/>
              <a:buAutoNum type="arabicPeriod" startAt="3"/>
              <a:defRPr/>
            </a:pPr>
            <a:endParaRPr lang="ru-RU" sz="1800" dirty="0">
              <a:solidFill>
                <a:prstClr val="black"/>
              </a:solidFill>
            </a:endParaRPr>
          </a:p>
          <a:p>
            <a:pPr marL="342900" lvl="0" indent="-342900" defTabSz="914377">
              <a:buFont typeface="+mj-lt"/>
              <a:buAutoNum type="arabicPeriod" startAt="3"/>
              <a:defRPr/>
            </a:pPr>
            <a:r>
              <a:rPr lang="ru-RU" sz="1800" dirty="0">
                <a:solidFill>
                  <a:prstClr val="black"/>
                </a:solidFill>
              </a:rPr>
              <a:t>После трёхкратного отклонения представленных кандидатур Председателя Правительства Российской Федерации Государственной Думой Президент Российской Федерации назначает Председателя Правительства Российской Федерации, распускает Государственную Думу и назначает новые выборы.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76139" y="107151"/>
            <a:ext cx="139172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111</a:t>
            </a:r>
          </a:p>
        </p:txBody>
      </p:sp>
      <p:sp>
        <p:nvSpPr>
          <p:cNvPr id="7" name="Скругленный прямоугольник 18">
            <a:hlinkClick r:id="rId3" action="ppaction://hlinksldjump"/>
            <a:extLst>
              <a:ext uri="{FF2B5EF4-FFF2-40B4-BE49-F238E27FC236}">
                <a16:creationId xmlns:a16="http://schemas.microsoft.com/office/drawing/2014/main" id="{ABA0C3C1-A9F9-423A-B46C-7541770D37A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9927188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02730" y="1416050"/>
            <a:ext cx="8048624" cy="2492990"/>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Председатель Правительства Российской Федерации не позднее недельного срока после назначения представляет Президенту Российской Федерации предложения о </a:t>
            </a:r>
            <a:r>
              <a:rPr lang="ru-RU" sz="1800" dirty="0">
                <a:solidFill>
                  <a:prstClr val="black"/>
                </a:solidFill>
                <a:hlinkClick r:id="rId3"/>
              </a:rPr>
              <a:t>структуре</a:t>
            </a:r>
            <a:r>
              <a:rPr lang="ru-RU" sz="1800" dirty="0">
                <a:solidFill>
                  <a:prstClr val="black"/>
                </a:solidFill>
              </a:rPr>
              <a:t> федеральных органов исполнительной власти.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Председатель Правительства Российской Федерации предлагает Президенту Российской Федерации кандидатуры на должности заместителей Председателя Правительства Российской Федерации и федеральных министров.</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3315" y="107151"/>
            <a:ext cx="141737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112</a:t>
            </a:r>
          </a:p>
        </p:txBody>
      </p:sp>
      <p:sp>
        <p:nvSpPr>
          <p:cNvPr id="7" name="Скругленный прямоугольник 18">
            <a:hlinkClick r:id="rId4" action="ppaction://hlinksldjump"/>
            <a:extLst>
              <a:ext uri="{FF2B5EF4-FFF2-40B4-BE49-F238E27FC236}">
                <a16:creationId xmlns:a16="http://schemas.microsoft.com/office/drawing/2014/main" id="{9BB48A1C-DD47-4513-BAD5-3AEC63E12FD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8541810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84201" y="1879252"/>
            <a:ext cx="8201024" cy="1384995"/>
          </a:xfrm>
          <a:prstGeom prst="rect">
            <a:avLst/>
          </a:prstGeom>
          <a:noFill/>
        </p:spPr>
        <p:txBody>
          <a:bodyPr wrap="square" lIns="0" tIns="0" rIns="0" bIns="0" rtlCol="0">
            <a:spAutoFit/>
          </a:bodyPr>
          <a:lstStyle/>
          <a:p>
            <a:pPr lvl="0" defTabSz="914377">
              <a:defRPr/>
            </a:pPr>
            <a:r>
              <a:rPr lang="ru-RU" sz="1800" dirty="0">
                <a:solidFill>
                  <a:prstClr val="black"/>
                </a:solidFill>
              </a:rPr>
              <a:t>Председатель Правительства Российской Федерации в соответствии с Конституцией Российской Федерации, федеральными законами и указами Президента Российской Федерации определяет основные направления деятельности Правительства Российской Федерации и организует его работу.</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113</a:t>
            </a:r>
          </a:p>
        </p:txBody>
      </p:sp>
      <p:sp>
        <p:nvSpPr>
          <p:cNvPr id="7" name="Скругленный прямоугольник 18">
            <a:hlinkClick r:id="rId3" action="ppaction://hlinksldjump"/>
            <a:extLst>
              <a:ext uri="{FF2B5EF4-FFF2-40B4-BE49-F238E27FC236}">
                <a16:creationId xmlns:a16="http://schemas.microsoft.com/office/drawing/2014/main" id="{840EFA33-921D-4231-B5C7-9AB06A39870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40885252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99452" y="1048256"/>
            <a:ext cx="8426449" cy="3046988"/>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Правительство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а) разрабатывает и представляет Государственной Думе федеральный бюджет и обеспечивает его исполнение; представляет Государственной Думе отчёт об исполнении федерального бюджета; представляет Государственной Думе ежегодные отчёты о результатах своей деятельности, в том числе по вопросам, поставленным Государственной Думой;</a:t>
            </a:r>
          </a:p>
          <a:p>
            <a:pPr lvl="0" defTabSz="914377">
              <a:defRPr/>
            </a:pPr>
            <a:endParaRPr lang="ru-RU" sz="1800" dirty="0">
              <a:solidFill>
                <a:prstClr val="black"/>
              </a:solidFill>
            </a:endParaRPr>
          </a:p>
          <a:p>
            <a:pPr lvl="0" defTabSz="914377">
              <a:defRPr/>
            </a:pPr>
            <a:r>
              <a:rPr lang="ru-RU" sz="1800" dirty="0">
                <a:solidFill>
                  <a:prstClr val="black"/>
                </a:solidFill>
              </a:rPr>
              <a:t>б) обеспечивает проведение в Российской Федерации единой финансовой, кредитной и денежной политики;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2514" y="107151"/>
            <a:ext cx="1418979"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114</a:t>
            </a:r>
          </a:p>
        </p:txBody>
      </p:sp>
    </p:spTree>
    <p:extLst>
      <p:ext uri="{BB962C8B-B14F-4D97-AF65-F5344CB8AC3E}">
        <p14:creationId xmlns:p14="http://schemas.microsoft.com/office/powerpoint/2010/main" val="150963161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42658"/>
            <a:ext cx="8426449" cy="3323987"/>
          </a:xfrm>
          <a:prstGeom prst="rect">
            <a:avLst/>
          </a:prstGeom>
          <a:noFill/>
        </p:spPr>
        <p:txBody>
          <a:bodyPr wrap="square" lIns="0" tIns="0" rIns="0" bIns="0" rtlCol="0">
            <a:spAutoFit/>
          </a:bodyPr>
          <a:lstStyle/>
          <a:p>
            <a:pPr lvl="0" defTabSz="914377">
              <a:defRPr/>
            </a:pPr>
            <a:r>
              <a:rPr lang="ru-RU" sz="1800" dirty="0">
                <a:solidFill>
                  <a:prstClr val="black"/>
                </a:solidFill>
              </a:rPr>
              <a:t>в) обеспечивает проведение в Российской Федерации единой государственной политики в области культуры, науки, образования, здравоохранения, социального обеспечения, экологии;</a:t>
            </a:r>
          </a:p>
          <a:p>
            <a:pPr lvl="0" defTabSz="914377">
              <a:defRPr/>
            </a:pPr>
            <a:endParaRPr lang="ru-RU" sz="1800" dirty="0">
              <a:solidFill>
                <a:prstClr val="black"/>
              </a:solidFill>
            </a:endParaRPr>
          </a:p>
          <a:p>
            <a:pPr lvl="0" defTabSz="914377">
              <a:defRPr/>
            </a:pPr>
            <a:r>
              <a:rPr lang="ru-RU" sz="1800" dirty="0">
                <a:solidFill>
                  <a:prstClr val="black"/>
                </a:solidFill>
              </a:rPr>
              <a:t>г) осуществляет управление федеральной собственностью;</a:t>
            </a:r>
          </a:p>
          <a:p>
            <a:pPr lvl="0" defTabSz="914377">
              <a:defRPr/>
            </a:pPr>
            <a:endParaRPr lang="ru-RU" sz="1800" dirty="0">
              <a:solidFill>
                <a:prstClr val="black"/>
              </a:solidFill>
            </a:endParaRPr>
          </a:p>
          <a:p>
            <a:pPr lvl="0" defTabSz="914377">
              <a:defRPr/>
            </a:pPr>
            <a:r>
              <a:rPr lang="ru-RU" sz="1800" dirty="0">
                <a:solidFill>
                  <a:prstClr val="black"/>
                </a:solidFill>
              </a:rPr>
              <a:t>д) осуществляет меры по обеспечению обороны страны, государственной безопасности, реализации внешней политики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е) осуществляет меры по обеспечению законности, прав и свобод граждан, охране собственности и общественного порядка, борьбе с преступностью;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2514" y="107151"/>
            <a:ext cx="1418979"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114</a:t>
            </a:r>
          </a:p>
        </p:txBody>
      </p:sp>
    </p:spTree>
    <p:extLst>
      <p:ext uri="{BB962C8B-B14F-4D97-AF65-F5344CB8AC3E}">
        <p14:creationId xmlns:p14="http://schemas.microsoft.com/office/powerpoint/2010/main" val="24440996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92034" y="1901638"/>
            <a:ext cx="8426449" cy="1107996"/>
          </a:xfrm>
          <a:prstGeom prst="rect">
            <a:avLst/>
          </a:prstGeom>
          <a:noFill/>
        </p:spPr>
        <p:txBody>
          <a:bodyPr wrap="square" lIns="0" tIns="0" rIns="0" bIns="0" rtlCol="0">
            <a:spAutoFit/>
          </a:bodyPr>
          <a:lstStyle/>
          <a:p>
            <a:pPr defTabSz="914377"/>
            <a:r>
              <a:rPr lang="ru-RU" sz="1800" dirty="0">
                <a:solidFill>
                  <a:prstClr val="black"/>
                </a:solidFill>
              </a:rPr>
              <a:t>В Российской Федерации признаётся и гарантируется местное самоуправление. Местное самоуправление в пределах своих полномочий самостоятельно. Органы местного самоуправления не входят в систему органов государственной власти.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9"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12</a:t>
            </a:r>
          </a:p>
        </p:txBody>
      </p:sp>
      <p:sp>
        <p:nvSpPr>
          <p:cNvPr id="7" name="Скругленный прямоугольник 18">
            <a:hlinkClick r:id="rId3" action="ppaction://hlinksldjump"/>
            <a:extLst>
              <a:ext uri="{FF2B5EF4-FFF2-40B4-BE49-F238E27FC236}">
                <a16:creationId xmlns:a16="http://schemas.microsoft.com/office/drawing/2014/main" id="{E440649E-B82C-419F-B9B4-56D6C67785C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24645256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49210" y="1502663"/>
            <a:ext cx="8426449" cy="1661993"/>
          </a:xfrm>
          <a:prstGeom prst="rect">
            <a:avLst/>
          </a:prstGeom>
          <a:noFill/>
        </p:spPr>
        <p:txBody>
          <a:bodyPr wrap="square" lIns="0" tIns="0" rIns="0" bIns="0" rtlCol="0">
            <a:spAutoFit/>
          </a:bodyPr>
          <a:lstStyle/>
          <a:p>
            <a:pPr lvl="0" defTabSz="914377">
              <a:defRPr/>
            </a:pPr>
            <a:r>
              <a:rPr lang="ru-RU" sz="1800" dirty="0">
                <a:solidFill>
                  <a:prstClr val="black"/>
                </a:solidFill>
              </a:rPr>
              <a:t>ж) осуществляет иные полномочия, возложенные на него Конституцией Российской Федерации, федеральными законами, указами Президента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2. Порядок деятельности Правительства Российской Федерации определяется </a:t>
            </a:r>
            <a:r>
              <a:rPr lang="ru-RU" sz="1800" dirty="0">
                <a:solidFill>
                  <a:prstClr val="black"/>
                </a:solidFill>
                <a:hlinkClick r:id="rId3"/>
              </a:rPr>
              <a:t>федеральным конституционным законом</a:t>
            </a:r>
            <a:r>
              <a:rPr lang="ru-RU" sz="1800" dirty="0">
                <a:solidFill>
                  <a:prstClr val="black"/>
                </a:solidFill>
              </a:rPr>
              <a:t>.</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2514" y="107151"/>
            <a:ext cx="1418979"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114</a:t>
            </a:r>
          </a:p>
        </p:txBody>
      </p:sp>
      <p:sp>
        <p:nvSpPr>
          <p:cNvPr id="7" name="Скругленный прямоугольник 18">
            <a:hlinkClick r:id="rId4" action="ppaction://hlinksldjump"/>
            <a:extLst>
              <a:ext uri="{FF2B5EF4-FFF2-40B4-BE49-F238E27FC236}">
                <a16:creationId xmlns:a16="http://schemas.microsoft.com/office/drawing/2014/main" id="{588FAA0D-4FD0-47A4-99C6-5A1076435A2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5652046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05476" y="981036"/>
            <a:ext cx="8333048" cy="3600986"/>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На основании и во исполнение Конституции Российской Федерации, федеральных законов, нормативных указов Президента Российской Федерации Правительство Российской Федерации издаёт постановления и распоряжения, обеспечивает их исполнение.</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Постановления и распоряжения Правительства Российской Федерации обязательны к исполнению в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Постановления и распоряжения Правительства Российской Федерации в случае их противоречия Конституции Российской Федерации, федеральным законам и указам Президента Российской Федерации могут быть отменены Президентом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5719" y="107151"/>
            <a:ext cx="1412567"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115</a:t>
            </a:r>
          </a:p>
        </p:txBody>
      </p:sp>
      <p:sp>
        <p:nvSpPr>
          <p:cNvPr id="7" name="Скругленный прямоугольник 18">
            <a:hlinkClick r:id="rId3" action="ppaction://hlinksldjump"/>
            <a:extLst>
              <a:ext uri="{FF2B5EF4-FFF2-40B4-BE49-F238E27FC236}">
                <a16:creationId xmlns:a16="http://schemas.microsoft.com/office/drawing/2014/main" id="{ECB4A457-271A-4DD1-B99C-167F33207E1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1752478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80807" y="1880091"/>
            <a:ext cx="7800486" cy="553998"/>
          </a:xfrm>
          <a:prstGeom prst="rect">
            <a:avLst/>
          </a:prstGeom>
          <a:noFill/>
        </p:spPr>
        <p:txBody>
          <a:bodyPr wrap="square" lIns="0" tIns="0" rIns="0" bIns="0" rtlCol="0">
            <a:spAutoFit/>
          </a:bodyPr>
          <a:lstStyle/>
          <a:p>
            <a:pPr lvl="0" defTabSz="914377">
              <a:defRPr/>
            </a:pPr>
            <a:r>
              <a:rPr lang="ru-RU" sz="1800" dirty="0">
                <a:solidFill>
                  <a:prstClr val="black"/>
                </a:solidFill>
              </a:rPr>
              <a:t>Перед вновь избранным Президентом Российской Федерации Правительство Российской Федерации слагает свои полномочия.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3315" y="107151"/>
            <a:ext cx="141737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116</a:t>
            </a:r>
          </a:p>
        </p:txBody>
      </p:sp>
      <p:sp>
        <p:nvSpPr>
          <p:cNvPr id="7" name="Скругленный прямоугольник 18">
            <a:hlinkClick r:id="rId3" action="ppaction://hlinksldjump"/>
            <a:extLst>
              <a:ext uri="{FF2B5EF4-FFF2-40B4-BE49-F238E27FC236}">
                <a16:creationId xmlns:a16="http://schemas.microsoft.com/office/drawing/2014/main" id="{BCEC0233-1338-4039-A296-4E98826D18E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8606819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69673" y="1502663"/>
            <a:ext cx="8204653" cy="1661993"/>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Правительство Российской Федерации может подать в отставку, которая принимается или отклоняется Президентом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Президент Российской Федерации может принять решение об отставке Правительства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117</a:t>
            </a:r>
          </a:p>
        </p:txBody>
      </p:sp>
    </p:spTree>
    <p:extLst>
      <p:ext uri="{BB962C8B-B14F-4D97-AF65-F5344CB8AC3E}">
        <p14:creationId xmlns:p14="http://schemas.microsoft.com/office/powerpoint/2010/main" val="9778799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4"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3046988"/>
          </a:xfrm>
          <a:prstGeom prst="rect">
            <a:avLst/>
          </a:prstGeom>
          <a:noFill/>
        </p:spPr>
        <p:txBody>
          <a:bodyPr wrap="square" lIns="0" tIns="0" rIns="0" bIns="0" rtlCol="0">
            <a:spAutoFit/>
          </a:bodyPr>
          <a:lstStyle/>
          <a:p>
            <a:pPr marL="342900" lvl="0" indent="-342900" defTabSz="914377">
              <a:buFont typeface="+mj-lt"/>
              <a:buAutoNum type="arabicPeriod" startAt="3"/>
              <a:defRPr/>
            </a:pPr>
            <a:r>
              <a:rPr lang="ru-RU" sz="1800" dirty="0">
                <a:solidFill>
                  <a:prstClr val="black"/>
                </a:solidFill>
              </a:rPr>
              <a:t>Государственная Дума может выразить недоверие Правительству Российской Федерации. Постановление о недоверии Правительству Российской Федерации принимается большинством голосов от общего числа депутатов Государственной Думы. После выражения Государственной Думой недоверия Правительству Российской Федерации Президент Российской Федерации вправе объявить об отставке Правительства Российской Федерации либо не согласиться с решением Государственной Думы. В случае если Государственная Дума в течение трёх месяцев повторно выразит недоверие Правительству Российской Федерации, Президент Российской Федерации объявляет об отставке Правительства либо распускает Государственную Думу.</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117</a:t>
            </a:r>
          </a:p>
        </p:txBody>
      </p:sp>
    </p:spTree>
    <p:extLst>
      <p:ext uri="{BB962C8B-B14F-4D97-AF65-F5344CB8AC3E}">
        <p14:creationId xmlns:p14="http://schemas.microsoft.com/office/powerpoint/2010/main" val="16253337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048256"/>
            <a:ext cx="8426449" cy="3046988"/>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800" dirty="0">
                <a:solidFill>
                  <a:prstClr val="black"/>
                </a:solidFill>
              </a:rPr>
              <a:t>Председатель Правительства Российской Федерации может поставить перед Государственной Думой вопрос о доверии Правительству Российской Федерации. Если Государственная Дума в доверии отказывает, Президент в течение семи дней принимает решение об отставке Правительства Российской Федерации или о роспуске Государственной Думы и назначении новых выборов.</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В случае отставки или сложения полномочий Правительство Российской Федерации по поручению Президента Российской Федерации продолжает действовать до сформирования нового Правительства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117</a:t>
            </a:r>
          </a:p>
        </p:txBody>
      </p:sp>
      <p:sp>
        <p:nvSpPr>
          <p:cNvPr id="7" name="Скругленный прямоугольник 18">
            <a:hlinkClick r:id="rId3" action="ppaction://hlinksldjump"/>
            <a:extLst>
              <a:ext uri="{FF2B5EF4-FFF2-40B4-BE49-F238E27FC236}">
                <a16:creationId xmlns:a16="http://schemas.microsoft.com/office/drawing/2014/main" id="{D844AEA4-ADE9-4C41-BCB6-407A51AB200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1075473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550453" y="118120"/>
            <a:ext cx="4043093"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7</a:t>
            </a:r>
          </a:p>
          <a:p>
            <a:pPr lvl="0" algn="ctr" defTabSz="914377"/>
            <a:r>
              <a:rPr lang="ru-RU" sz="1800" b="1">
                <a:solidFill>
                  <a:srgbClr val="F7F6F4"/>
                </a:solidFill>
                <a:latin typeface="Roboto Slab"/>
              </a:rPr>
              <a:t>Судебная власть и прокуратура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429204"/>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118</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429204"/>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119</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429204"/>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120</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429204"/>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121</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429204"/>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122</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429204"/>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123</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429204"/>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124</a:t>
              </a:r>
            </a:p>
          </p:txBody>
        </p:sp>
      </p:grpSp>
      <p:grpSp>
        <p:nvGrpSpPr>
          <p:cNvPr id="35" name="Группа 34">
            <a:extLst>
              <a:ext uri="{FF2B5EF4-FFF2-40B4-BE49-F238E27FC236}">
                <a16:creationId xmlns:a16="http://schemas.microsoft.com/office/drawing/2014/main" id="{FE0B728A-D259-41A9-BFD5-F0400653E9FC}"/>
              </a:ext>
            </a:extLst>
          </p:cNvPr>
          <p:cNvGrpSpPr/>
          <p:nvPr/>
        </p:nvGrpSpPr>
        <p:grpSpPr>
          <a:xfrm>
            <a:off x="1984543" y="2531676"/>
            <a:ext cx="846000" cy="846000"/>
            <a:chOff x="532399" y="1232101"/>
            <a:chExt cx="846000" cy="846000"/>
          </a:xfrm>
        </p:grpSpPr>
        <p:sp>
          <p:nvSpPr>
            <p:cNvPr id="37" name="Овал 36">
              <a:hlinkClick r:id="" action="ppaction://noaction"/>
              <a:extLst>
                <a:ext uri="{FF2B5EF4-FFF2-40B4-BE49-F238E27FC236}">
                  <a16:creationId xmlns:a16="http://schemas.microsoft.com/office/drawing/2014/main" id="{0235B662-76EE-4B69-9C64-1810D57A5C2A}"/>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8" name="TextBox 37">
              <a:hlinkClick r:id="rId10" action="ppaction://hlinksldjump"/>
              <a:extLst>
                <a:ext uri="{FF2B5EF4-FFF2-40B4-BE49-F238E27FC236}">
                  <a16:creationId xmlns:a16="http://schemas.microsoft.com/office/drawing/2014/main" id="{2B412F5B-6E8F-4199-840E-2298A1561174}"/>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125</a:t>
              </a:r>
            </a:p>
          </p:txBody>
        </p:sp>
      </p:grpSp>
      <p:grpSp>
        <p:nvGrpSpPr>
          <p:cNvPr id="39" name="Группа 38">
            <a:extLst>
              <a:ext uri="{FF2B5EF4-FFF2-40B4-BE49-F238E27FC236}">
                <a16:creationId xmlns:a16="http://schemas.microsoft.com/office/drawing/2014/main" id="{3386E6E7-9228-4FA3-83AC-F4E1C855D3D3}"/>
              </a:ext>
            </a:extLst>
          </p:cNvPr>
          <p:cNvGrpSpPr/>
          <p:nvPr/>
        </p:nvGrpSpPr>
        <p:grpSpPr>
          <a:xfrm>
            <a:off x="3066772" y="2531676"/>
            <a:ext cx="846000" cy="846000"/>
            <a:chOff x="532399" y="1232101"/>
            <a:chExt cx="846000" cy="846000"/>
          </a:xfrm>
        </p:grpSpPr>
        <p:sp>
          <p:nvSpPr>
            <p:cNvPr id="40" name="Овал 39">
              <a:hlinkClick r:id="" action="ppaction://noaction"/>
              <a:extLst>
                <a:ext uri="{FF2B5EF4-FFF2-40B4-BE49-F238E27FC236}">
                  <a16:creationId xmlns:a16="http://schemas.microsoft.com/office/drawing/2014/main" id="{B53B37FE-8180-4D9C-ABAB-66CD92074CF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1" name="TextBox 40">
              <a:hlinkClick r:id="rId11" action="ppaction://hlinksldjump"/>
              <a:extLst>
                <a:ext uri="{FF2B5EF4-FFF2-40B4-BE49-F238E27FC236}">
                  <a16:creationId xmlns:a16="http://schemas.microsoft.com/office/drawing/2014/main" id="{0817A802-99DB-4CD0-A738-7B37DCE9EEF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126</a:t>
              </a:r>
            </a:p>
          </p:txBody>
        </p:sp>
      </p:grpSp>
      <p:grpSp>
        <p:nvGrpSpPr>
          <p:cNvPr id="42" name="Группа 41">
            <a:extLst>
              <a:ext uri="{FF2B5EF4-FFF2-40B4-BE49-F238E27FC236}">
                <a16:creationId xmlns:a16="http://schemas.microsoft.com/office/drawing/2014/main" id="{C571A83F-3E77-41DA-8BE8-8009F3FC37D6}"/>
              </a:ext>
            </a:extLst>
          </p:cNvPr>
          <p:cNvGrpSpPr/>
          <p:nvPr/>
        </p:nvGrpSpPr>
        <p:grpSpPr>
          <a:xfrm>
            <a:off x="4149001" y="2531676"/>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5C389322-E31C-446D-B80E-6DBDEF6AEA3A}"/>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2" action="ppaction://hlinksldjump"/>
              <a:extLst>
                <a:ext uri="{FF2B5EF4-FFF2-40B4-BE49-F238E27FC236}">
                  <a16:creationId xmlns:a16="http://schemas.microsoft.com/office/drawing/2014/main" id="{AE0E8D70-3B81-4112-8D9A-A8587DF04EF1}"/>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127</a:t>
              </a:r>
            </a:p>
          </p:txBody>
        </p:sp>
      </p:grpSp>
      <p:grpSp>
        <p:nvGrpSpPr>
          <p:cNvPr id="45" name="Группа 44">
            <a:extLst>
              <a:ext uri="{FF2B5EF4-FFF2-40B4-BE49-F238E27FC236}">
                <a16:creationId xmlns:a16="http://schemas.microsoft.com/office/drawing/2014/main" id="{2355C0D0-BCEF-4188-8A2E-8D2D26633A8F}"/>
              </a:ext>
            </a:extLst>
          </p:cNvPr>
          <p:cNvGrpSpPr/>
          <p:nvPr/>
        </p:nvGrpSpPr>
        <p:grpSpPr>
          <a:xfrm>
            <a:off x="5231230" y="2531676"/>
            <a:ext cx="846000" cy="846000"/>
            <a:chOff x="532399" y="1232101"/>
            <a:chExt cx="846000" cy="846000"/>
          </a:xfrm>
        </p:grpSpPr>
        <p:sp>
          <p:nvSpPr>
            <p:cNvPr id="46" name="Овал 45">
              <a:hlinkClick r:id="" action="ppaction://noaction"/>
              <a:extLst>
                <a:ext uri="{FF2B5EF4-FFF2-40B4-BE49-F238E27FC236}">
                  <a16:creationId xmlns:a16="http://schemas.microsoft.com/office/drawing/2014/main" id="{6E34E993-034B-4D7F-A434-0B7000D54B3D}"/>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7" name="TextBox 46">
              <a:hlinkClick r:id="rId13" action="ppaction://hlinksldjump"/>
              <a:extLst>
                <a:ext uri="{FF2B5EF4-FFF2-40B4-BE49-F238E27FC236}">
                  <a16:creationId xmlns:a16="http://schemas.microsoft.com/office/drawing/2014/main" id="{401E9A41-F2E3-44DA-92C0-656E74A9C7E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128</a:t>
              </a:r>
            </a:p>
          </p:txBody>
        </p:sp>
      </p:grpSp>
      <p:sp>
        <p:nvSpPr>
          <p:cNvPr id="48" name="Скругленный прямоугольник 18">
            <a:hlinkClick r:id="rId14" action="ppaction://hlinksldjump"/>
            <a:extLst>
              <a:ext uri="{FF2B5EF4-FFF2-40B4-BE49-F238E27FC236}">
                <a16:creationId xmlns:a16="http://schemas.microsoft.com/office/drawing/2014/main" id="{4589BE27-7816-40AD-9FCB-14465FFE087F}"/>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grpSp>
        <p:nvGrpSpPr>
          <p:cNvPr id="49" name="Группа 48">
            <a:extLst>
              <a:ext uri="{FF2B5EF4-FFF2-40B4-BE49-F238E27FC236}">
                <a16:creationId xmlns:a16="http://schemas.microsoft.com/office/drawing/2014/main" id="{0BE192C3-3716-48E0-B576-9514B653D131}"/>
              </a:ext>
            </a:extLst>
          </p:cNvPr>
          <p:cNvGrpSpPr/>
          <p:nvPr/>
        </p:nvGrpSpPr>
        <p:grpSpPr>
          <a:xfrm>
            <a:off x="6313459" y="2531676"/>
            <a:ext cx="846000" cy="846000"/>
            <a:chOff x="532399" y="1232101"/>
            <a:chExt cx="846000" cy="846000"/>
          </a:xfrm>
        </p:grpSpPr>
        <p:sp>
          <p:nvSpPr>
            <p:cNvPr id="50" name="Овал 49">
              <a:hlinkClick r:id="" action="ppaction://noaction"/>
              <a:extLst>
                <a:ext uri="{FF2B5EF4-FFF2-40B4-BE49-F238E27FC236}">
                  <a16:creationId xmlns:a16="http://schemas.microsoft.com/office/drawing/2014/main" id="{2498A64B-65E9-42FB-A719-FA7ECAB8877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1" name="TextBox 50">
              <a:hlinkClick r:id="rId15" action="ppaction://hlinksldjump"/>
              <a:extLst>
                <a:ext uri="{FF2B5EF4-FFF2-40B4-BE49-F238E27FC236}">
                  <a16:creationId xmlns:a16="http://schemas.microsoft.com/office/drawing/2014/main" id="{6B4A7604-D6FE-4205-B679-42B695DB905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129</a:t>
              </a:r>
            </a:p>
          </p:txBody>
        </p:sp>
      </p:grpSp>
    </p:spTree>
    <p:extLst>
      <p:ext uri="{BB962C8B-B14F-4D97-AF65-F5344CB8AC3E}">
        <p14:creationId xmlns:p14="http://schemas.microsoft.com/office/powerpoint/2010/main" val="36044020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74675" y="1325255"/>
            <a:ext cx="8426449" cy="2492990"/>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Правосудие в Российской Федерации осуществляется только судом.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Судебная власть осуществляется посредством конституционного, гражданского, административного и уголовного судопроизводства.</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Судебная система Российской Федерации устанавливается Конституцией Российской Федерации и </a:t>
            </a:r>
            <a:r>
              <a:rPr lang="ru-RU" sz="1800" dirty="0">
                <a:solidFill>
                  <a:prstClr val="black"/>
                </a:solidFill>
                <a:hlinkClick r:id="rId4"/>
              </a:rPr>
              <a:t>федеральным конституционным законом</a:t>
            </a:r>
            <a:r>
              <a:rPr lang="ru-RU" sz="1800" dirty="0">
                <a:solidFill>
                  <a:prstClr val="black"/>
                </a:solidFill>
              </a:rPr>
              <a:t>. Создание чрезвычайных судов не допускается.</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118</a:t>
            </a:r>
          </a:p>
        </p:txBody>
      </p:sp>
    </p:spTree>
    <p:extLst>
      <p:ext uri="{BB962C8B-B14F-4D97-AF65-F5344CB8AC3E}">
        <p14:creationId xmlns:p14="http://schemas.microsoft.com/office/powerpoint/2010/main" val="37112017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67658" y="1767327"/>
            <a:ext cx="8117567" cy="1384995"/>
          </a:xfrm>
          <a:prstGeom prst="rect">
            <a:avLst/>
          </a:prstGeom>
          <a:noFill/>
        </p:spPr>
        <p:txBody>
          <a:bodyPr wrap="square" lIns="0" tIns="0" rIns="0" bIns="0" rtlCol="0">
            <a:spAutoFit/>
          </a:bodyPr>
          <a:lstStyle/>
          <a:p>
            <a:pPr lvl="0" defTabSz="914377">
              <a:defRPr/>
            </a:pPr>
            <a:r>
              <a:rPr lang="ru-RU" sz="1800" dirty="0">
                <a:solidFill>
                  <a:prstClr val="black"/>
                </a:solidFill>
              </a:rPr>
              <a:t>Судьями могут быть граждане Российской Федерации, достигшие 25 лет, имеющие высшее юридическое образование и стаж работы по юридической профессии не менее пяти лет. Федеральным законом могут быть установлены дополнительные требования к судьям судов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3315" y="107151"/>
            <a:ext cx="141737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119</a:t>
            </a:r>
          </a:p>
        </p:txBody>
      </p:sp>
      <p:sp>
        <p:nvSpPr>
          <p:cNvPr id="7" name="Скругленный прямоугольник 18">
            <a:hlinkClick r:id="rId3" action="ppaction://hlinksldjump"/>
            <a:extLst>
              <a:ext uri="{FF2B5EF4-FFF2-40B4-BE49-F238E27FC236}">
                <a16:creationId xmlns:a16="http://schemas.microsoft.com/office/drawing/2014/main" id="{24C8018F-3D3F-4EE4-9674-6D5F620C4831}"/>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9480591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08001" y="1502663"/>
            <a:ext cx="8277224" cy="1661993"/>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Судьи независимы и подчиняются только Конституции Российской Федерации и федеральному закону.</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 установив при рассмотрении дела несоответствие акта государственного или иного органа закону, принимает решение в соответствии с законом.</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8888" y="107151"/>
            <a:ext cx="144623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120</a:t>
            </a:r>
          </a:p>
        </p:txBody>
      </p:sp>
      <p:sp>
        <p:nvSpPr>
          <p:cNvPr id="7" name="Скругленный прямоугольник 18">
            <a:hlinkClick r:id="rId3" action="ppaction://hlinksldjump"/>
            <a:extLst>
              <a:ext uri="{FF2B5EF4-FFF2-40B4-BE49-F238E27FC236}">
                <a16:creationId xmlns:a16="http://schemas.microsoft.com/office/drawing/2014/main" id="{36DE4776-CA4F-40AB-A364-0B3E9A5D7A1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5500628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60376" y="1593155"/>
            <a:ext cx="8582024"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Российской Федерации признаётся идеологическое многообразие.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Никакая идеология не может устанавливаться в качестве государственной или обязательной.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признаются политическое многообразие, многопартийность.</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2"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13</a:t>
            </a:r>
          </a:p>
        </p:txBody>
      </p:sp>
      <p:sp>
        <p:nvSpPr>
          <p:cNvPr id="7" name="Скругленный прямоугольник 18">
            <a:hlinkClick r:id="rId3" action="ppaction://hlinksldjump"/>
            <a:extLst>
              <a:ext uri="{FF2B5EF4-FFF2-40B4-BE49-F238E27FC236}">
                <a16:creationId xmlns:a16="http://schemas.microsoft.com/office/drawing/2014/main" id="{B0BCD04C-6F37-4448-B1DA-B1410EE8062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23940019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946831" y="1641162"/>
            <a:ext cx="7682138" cy="1384995"/>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Судьи несменяемы.</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Полномочия судьи могут быть прекращены или приостановлены не иначе как в порядке и по основаниям, установленным федеральным законом.</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3315" y="107151"/>
            <a:ext cx="141737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121</a:t>
            </a:r>
          </a:p>
        </p:txBody>
      </p:sp>
      <p:sp>
        <p:nvSpPr>
          <p:cNvPr id="7" name="Скругленный прямоугольник 18">
            <a:hlinkClick r:id="rId3" action="ppaction://hlinksldjump"/>
            <a:extLst>
              <a:ext uri="{FF2B5EF4-FFF2-40B4-BE49-F238E27FC236}">
                <a16:creationId xmlns:a16="http://schemas.microsoft.com/office/drawing/2014/main" id="{413B3886-074E-4908-9C69-E9ACD4172DF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4666729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898072" y="2017752"/>
            <a:ext cx="7779656" cy="1107996"/>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Судьи неприкосновенны.</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Судья не может быть привлечён к уголовной ответственности иначе как в порядке, определяемом федеральным законом.</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1"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122</a:t>
            </a:r>
          </a:p>
        </p:txBody>
      </p:sp>
      <p:sp>
        <p:nvSpPr>
          <p:cNvPr id="7" name="Скругленный прямоугольник 18">
            <a:hlinkClick r:id="rId3" action="ppaction://hlinksldjump"/>
            <a:extLst>
              <a:ext uri="{FF2B5EF4-FFF2-40B4-BE49-F238E27FC236}">
                <a16:creationId xmlns:a16="http://schemas.microsoft.com/office/drawing/2014/main" id="{94554F56-8273-44A6-91F1-8A9701E1D2A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614946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22073" y="981036"/>
            <a:ext cx="7899853" cy="3600986"/>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Разбирательство дел во всех судах открытое. Слушание дела в закрытом заседании допускается в случаях, предусмотренных федеральным законом.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Заочное разбирательство уголовных дел в судах не допускается, кроме случаев, предусмотренных федеральным законом.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Судопроизводство осуществляется на основе состязательности и равноправия сторон.</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В случаях, предусмотренных федеральным законом, судопроизводство осуществляется с участием присяжных заседателей.</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094" y="107151"/>
            <a:ext cx="143981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123</a:t>
            </a:r>
          </a:p>
        </p:txBody>
      </p:sp>
      <p:sp>
        <p:nvSpPr>
          <p:cNvPr id="7" name="Скругленный прямоугольник 18">
            <a:hlinkClick r:id="rId3" action="ppaction://hlinksldjump"/>
            <a:extLst>
              <a:ext uri="{FF2B5EF4-FFF2-40B4-BE49-F238E27FC236}">
                <a16:creationId xmlns:a16="http://schemas.microsoft.com/office/drawing/2014/main" id="{363955C0-00FF-4F95-8149-975A858BF54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1871775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999258" y="1779662"/>
            <a:ext cx="7486456" cy="1107996"/>
          </a:xfrm>
          <a:prstGeom prst="rect">
            <a:avLst/>
          </a:prstGeom>
          <a:noFill/>
        </p:spPr>
        <p:txBody>
          <a:bodyPr wrap="square" lIns="0" tIns="0" rIns="0" bIns="0" rtlCol="0">
            <a:spAutoFit/>
          </a:bodyPr>
          <a:lstStyle/>
          <a:p>
            <a:pPr lvl="0" defTabSz="914377">
              <a:defRPr/>
            </a:pPr>
            <a:r>
              <a:rPr lang="ru-RU" sz="1800" dirty="0">
                <a:solidFill>
                  <a:prstClr val="black"/>
                </a:solidFill>
              </a:rPr>
              <a:t>Финансирование судов производится только из федерального бюджета и должно обеспечивать возможность полного и независимого осуществления правосудия в соответствии с федеральным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49690" y="107151"/>
            <a:ext cx="1444626"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124</a:t>
            </a:r>
          </a:p>
        </p:txBody>
      </p:sp>
      <p:sp>
        <p:nvSpPr>
          <p:cNvPr id="7" name="Скругленный прямоугольник 18">
            <a:hlinkClick r:id="rId3" action="ppaction://hlinksldjump"/>
            <a:extLst>
              <a:ext uri="{FF2B5EF4-FFF2-40B4-BE49-F238E27FC236}">
                <a16:creationId xmlns:a16="http://schemas.microsoft.com/office/drawing/2014/main" id="{54D25078-94E2-4323-BB81-6A3E2A47B0B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7935882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950913"/>
            <a:ext cx="8426449" cy="3600986"/>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Конституционный Суд Российской Федерации состоит из 19 судей.</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Конституционный Суд Российской Федерации по запросам Президента Российской Федерации, Совета Федерации, Государственной Думы, одной пятой членов Совета Федерации или депутатов Государственной Думы, Правительства Российской Федерации, Верховного Суда Российской Федерации, органов законодательной и исполнительной власти субъектов Российской Федерации разрешает дела о соответствии Конституции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а) федеральных законов, нормативных актов Президента Российской Федерации, Совета Федерации, Государственной Думы, Правительства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896" y="107151"/>
            <a:ext cx="143821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125</a:t>
            </a:r>
          </a:p>
        </p:txBody>
      </p:sp>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Tree>
    <p:extLst>
      <p:ext uri="{BB962C8B-B14F-4D97-AF65-F5344CB8AC3E}">
        <p14:creationId xmlns:p14="http://schemas.microsoft.com/office/powerpoint/2010/main" val="5144158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E9283A9-D062-4B58-B45F-C74CEAFF4071}"/>
              </a:ext>
            </a:extLst>
          </p:cNvPr>
          <p:cNvSpPr txBox="1"/>
          <p:nvPr/>
        </p:nvSpPr>
        <p:spPr>
          <a:xfrm>
            <a:off x="358775" y="742951"/>
            <a:ext cx="8426449" cy="4154984"/>
          </a:xfrm>
          <a:prstGeom prst="rect">
            <a:avLst/>
          </a:prstGeom>
          <a:noFill/>
        </p:spPr>
        <p:txBody>
          <a:bodyPr wrap="square" lIns="0" tIns="0" rIns="0" bIns="0" rtlCol="0">
            <a:spAutoFit/>
          </a:bodyPr>
          <a:lstStyle/>
          <a:p>
            <a:pPr lvl="0" defTabSz="914377">
              <a:defRPr/>
            </a:pPr>
            <a:r>
              <a:rPr lang="ru-RU" sz="1800" dirty="0">
                <a:solidFill>
                  <a:prstClr val="black"/>
                </a:solidFill>
              </a:rPr>
              <a:t>б) конституций республик, уставов, а также законов и иных нормативных актов субъектов Российской Федерации, изданных по вопросам, относящимся к ведению органов государственной власти Российской Федерации и совместному ведению органов государственной власти Российской Федерации и органов государственной власти субъектов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в) договоров между органами государственной власти Российской Федерации и органами государственной власти субъектов Российской Федерации, договоров между органами государственной власти субъектов Российской Федерации;</a:t>
            </a:r>
          </a:p>
          <a:p>
            <a:pPr lvl="0" defTabSz="914377">
              <a:defRPr/>
            </a:pPr>
            <a:endParaRPr lang="ru-RU" sz="1800" dirty="0">
              <a:solidFill>
                <a:prstClr val="black"/>
              </a:solidFill>
            </a:endParaRPr>
          </a:p>
          <a:p>
            <a:pPr defTabSz="914377">
              <a:defRPr/>
            </a:pPr>
            <a:r>
              <a:rPr lang="ru-RU" sz="1800" dirty="0">
                <a:solidFill>
                  <a:prstClr val="black"/>
                </a:solidFill>
              </a:rPr>
              <a:t>г) не вступивших в силу международных договоров Российской Федерации.</a:t>
            </a:r>
          </a:p>
          <a:p>
            <a:pPr lvl="0" defTabSz="914377">
              <a:defRPr/>
            </a:pPr>
            <a:endParaRPr lang="ru-RU" sz="1800" dirty="0">
              <a:solidFill>
                <a:prstClr val="black"/>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896" y="107151"/>
            <a:ext cx="143821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125</a:t>
            </a:r>
          </a:p>
        </p:txBody>
      </p:sp>
    </p:spTree>
    <p:extLst>
      <p:ext uri="{BB962C8B-B14F-4D97-AF65-F5344CB8AC3E}">
        <p14:creationId xmlns:p14="http://schemas.microsoft.com/office/powerpoint/2010/main" val="41304397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69913" y="1048256"/>
            <a:ext cx="8004174" cy="3046988"/>
          </a:xfrm>
          <a:prstGeom prst="rect">
            <a:avLst/>
          </a:prstGeom>
          <a:noFill/>
        </p:spPr>
        <p:txBody>
          <a:bodyPr wrap="square" lIns="0" tIns="0" rIns="0" bIns="0" rtlCol="0">
            <a:spAutoFit/>
          </a:bodyPr>
          <a:lstStyle/>
          <a:p>
            <a:pPr marL="342900" lvl="0" indent="-342900" defTabSz="914377">
              <a:buFont typeface="+mj-lt"/>
              <a:buAutoNum type="arabicPeriod" startAt="3"/>
              <a:defRPr/>
            </a:pPr>
            <a:r>
              <a:rPr lang="ru-RU" sz="1800" dirty="0">
                <a:solidFill>
                  <a:prstClr val="black"/>
                </a:solidFill>
              </a:rPr>
              <a:t>Конституционный Суд Российской Федерации разрешает споры о компетенции:</a:t>
            </a:r>
          </a:p>
          <a:p>
            <a:pPr lvl="0" defTabSz="914377">
              <a:defRPr/>
            </a:pPr>
            <a:endParaRPr lang="ru-RU" sz="1800" dirty="0">
              <a:solidFill>
                <a:prstClr val="black"/>
              </a:solidFill>
            </a:endParaRPr>
          </a:p>
          <a:p>
            <a:pPr lvl="0" defTabSz="914377">
              <a:defRPr/>
            </a:pPr>
            <a:r>
              <a:rPr lang="ru-RU" sz="1800" dirty="0">
                <a:solidFill>
                  <a:prstClr val="black"/>
                </a:solidFill>
              </a:rPr>
              <a:t>а) между федеральными органами государственной власти;</a:t>
            </a:r>
          </a:p>
          <a:p>
            <a:pPr lvl="0" defTabSz="914377">
              <a:defRPr/>
            </a:pPr>
            <a:endParaRPr lang="ru-RU" sz="1800" dirty="0">
              <a:solidFill>
                <a:prstClr val="black"/>
              </a:solidFill>
            </a:endParaRPr>
          </a:p>
          <a:p>
            <a:pPr lvl="0" defTabSz="914377">
              <a:defRPr/>
            </a:pPr>
            <a:r>
              <a:rPr lang="ru-RU" sz="1800" dirty="0">
                <a:solidFill>
                  <a:prstClr val="black"/>
                </a:solidFill>
              </a:rPr>
              <a:t>б) между органами государственной власти Российской Федерации и органами государственной власти субъектов Российской Федерации;</a:t>
            </a:r>
          </a:p>
          <a:p>
            <a:pPr lvl="0" defTabSz="914377">
              <a:defRPr/>
            </a:pPr>
            <a:endParaRPr lang="ru-RU" sz="1800" dirty="0">
              <a:solidFill>
                <a:prstClr val="black"/>
              </a:solidFill>
            </a:endParaRPr>
          </a:p>
          <a:p>
            <a:pPr lvl="0" defTabSz="914377">
              <a:defRPr/>
            </a:pPr>
            <a:r>
              <a:rPr lang="ru-RU" sz="1800" dirty="0">
                <a:solidFill>
                  <a:prstClr val="black"/>
                </a:solidFill>
              </a:rPr>
              <a:t>в) между высшими государственными органами субъектов Российской Федерации.</a:t>
            </a:r>
          </a:p>
          <a:p>
            <a:pPr lvl="0" defTabSz="914377">
              <a:defRPr/>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896" y="107151"/>
            <a:ext cx="143821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125</a:t>
            </a:r>
          </a:p>
        </p:txBody>
      </p:sp>
    </p:spTree>
    <p:extLst>
      <p:ext uri="{BB962C8B-B14F-4D97-AF65-F5344CB8AC3E}">
        <p14:creationId xmlns:p14="http://schemas.microsoft.com/office/powerpoint/2010/main" val="24844091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638175" y="1048256"/>
            <a:ext cx="8299449" cy="3046988"/>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800" dirty="0">
                <a:solidFill>
                  <a:prstClr val="black"/>
                </a:solidFill>
              </a:rPr>
              <a:t>Конституционный Суд Российской Федерации по жалобам на нарушение конституционных прав и свобод граждан и по запросам судов проверяет конституционность закона, применённого или подлежащего применению в конкретном деле, в порядке, установленном федеральным законом.</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Конституционный Суд Российской Федерации по запросам Президента Российской Федерации, Совета Федерации, Государственной Думы, Правительства Российской Федерации, органов законодательной власти субъектов Российской Федерации даёт толкование Конституции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896" y="107151"/>
            <a:ext cx="143821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125</a:t>
            </a:r>
          </a:p>
        </p:txBody>
      </p:sp>
    </p:spTree>
    <p:extLst>
      <p:ext uri="{BB962C8B-B14F-4D97-AF65-F5344CB8AC3E}">
        <p14:creationId xmlns:p14="http://schemas.microsoft.com/office/powerpoint/2010/main" val="3828861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92151" y="874179"/>
            <a:ext cx="7537449" cy="3323987"/>
          </a:xfrm>
          <a:prstGeom prst="rect">
            <a:avLst/>
          </a:prstGeom>
          <a:noFill/>
        </p:spPr>
        <p:txBody>
          <a:bodyPr wrap="square" lIns="0" tIns="0" rIns="0" bIns="0" rtlCol="0">
            <a:spAutoFit/>
          </a:bodyPr>
          <a:lstStyle/>
          <a:p>
            <a:pPr lvl="0" defTabSz="914377">
              <a:defRPr/>
            </a:pPr>
            <a:endParaRPr lang="ru-RU" sz="1800" dirty="0">
              <a:solidFill>
                <a:prstClr val="black"/>
              </a:solidFill>
            </a:endParaRPr>
          </a:p>
          <a:p>
            <a:pPr marL="342900" lvl="0" indent="-342900" defTabSz="914377">
              <a:buFont typeface="+mj-lt"/>
              <a:buAutoNum type="arabicPeriod" startAt="6"/>
              <a:defRPr/>
            </a:pPr>
            <a:r>
              <a:rPr lang="ru-RU" sz="1800" dirty="0">
                <a:solidFill>
                  <a:prstClr val="black"/>
                </a:solidFill>
              </a:rPr>
              <a:t>Акты или их отдельные положения, признанные неконституционными, утрачивают силу; не соответствующие Конституции Российской Федерации международные договоры Российской Федерации не подлежат введению в действие и применению.</a:t>
            </a:r>
          </a:p>
          <a:p>
            <a:pPr marL="342900" lvl="0" indent="-342900" defTabSz="914377">
              <a:buFont typeface="+mj-lt"/>
              <a:buAutoNum type="arabicPeriod" startAt="6"/>
              <a:defRPr/>
            </a:pPr>
            <a:endParaRPr lang="ru-RU" sz="1800" dirty="0">
              <a:solidFill>
                <a:prstClr val="black"/>
              </a:solidFill>
            </a:endParaRPr>
          </a:p>
          <a:p>
            <a:pPr marL="342900" lvl="0" indent="-342900" defTabSz="914377">
              <a:buFont typeface="+mj-lt"/>
              <a:buAutoNum type="arabicPeriod" startAt="6"/>
              <a:defRPr/>
            </a:pPr>
            <a:r>
              <a:rPr lang="ru-RU" sz="1800" dirty="0">
                <a:solidFill>
                  <a:prstClr val="black"/>
                </a:solidFill>
              </a:rPr>
              <a:t>Конституционный Суд Российской Федерации по запросу Совета Федерации даёт заключение о соблюдении установленного порядка выдвижения обвинения Президента Российской Федерации в государственной измене или совершении иного тяжкого преступления.</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896" y="107151"/>
            <a:ext cx="143821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125</a:t>
            </a:r>
          </a:p>
        </p:txBody>
      </p:sp>
      <p:sp>
        <p:nvSpPr>
          <p:cNvPr id="7" name="Скругленный прямоугольник 18">
            <a:hlinkClick r:id="rId3" action="ppaction://hlinksldjump"/>
            <a:extLst>
              <a:ext uri="{FF2B5EF4-FFF2-40B4-BE49-F238E27FC236}">
                <a16:creationId xmlns:a16="http://schemas.microsoft.com/office/drawing/2014/main" id="{859BD3B5-7529-465C-AE65-289746DDFBF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4055819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82601" y="1879252"/>
            <a:ext cx="8426449" cy="1384995"/>
          </a:xfrm>
          <a:prstGeom prst="rect">
            <a:avLst/>
          </a:prstGeom>
          <a:noFill/>
        </p:spPr>
        <p:txBody>
          <a:bodyPr wrap="square" lIns="0" tIns="0" rIns="0" bIns="0" rtlCol="0">
            <a:spAutoFit/>
          </a:bodyPr>
          <a:lstStyle/>
          <a:p>
            <a:pPr lvl="0" defTabSz="914377">
              <a:defRPr/>
            </a:pPr>
            <a:r>
              <a:rPr lang="ru-RU" sz="1800" dirty="0">
                <a:solidFill>
                  <a:prstClr val="black"/>
                </a:solidFill>
              </a:rPr>
              <a:t>Верховный Суд Российской Федерации является высшим судебным органом по гражданским, уголовным, административным и иным делам, подсудным судам общей юрисдикции, осуществляет в предусмотренных федеральным законом процессуальных формах судебный надзор за их деятельностью и даёт разъяснения по вопросам судебной практики.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1"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126</a:t>
            </a:r>
          </a:p>
        </p:txBody>
      </p:sp>
      <p:sp>
        <p:nvSpPr>
          <p:cNvPr id="7" name="Скругленный прямоугольник 18">
            <a:hlinkClick r:id="rId3" action="ppaction://hlinksldjump"/>
            <a:extLst>
              <a:ext uri="{FF2B5EF4-FFF2-40B4-BE49-F238E27FC236}">
                <a16:creationId xmlns:a16="http://schemas.microsoft.com/office/drawing/2014/main" id="{B48D85CC-626B-42D5-B9EA-3AF758AFDFC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1299632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60376" y="1593155"/>
            <a:ext cx="8219167" cy="2492990"/>
          </a:xfrm>
          <a:prstGeom prst="rect">
            <a:avLst/>
          </a:prstGeom>
          <a:noFill/>
        </p:spPr>
        <p:txBody>
          <a:bodyPr wrap="square" lIns="0" tIns="0" rIns="0" bIns="0" rtlCol="0">
            <a:spAutoFit/>
          </a:bodyPr>
          <a:lstStyle/>
          <a:p>
            <a:pPr marL="342900" indent="-342900" defTabSz="914377">
              <a:buFont typeface="+mj-lt"/>
              <a:buAutoNum type="arabicPeriod" startAt="4"/>
            </a:pPr>
            <a:r>
              <a:rPr lang="ru-RU" sz="1800" dirty="0">
                <a:solidFill>
                  <a:prstClr val="black"/>
                </a:solidFill>
              </a:rPr>
              <a:t>Общественные объединения равны перед законом.</a:t>
            </a:r>
          </a:p>
          <a:p>
            <a:pPr marL="342900" indent="-342900" defTabSz="914377">
              <a:buFont typeface="+mj-lt"/>
              <a:buAutoNum type="arabicPeriod" startAt="4"/>
            </a:pPr>
            <a:endParaRPr lang="ru-RU" sz="1800" dirty="0">
              <a:solidFill>
                <a:prstClr val="black"/>
              </a:solidFill>
            </a:endParaRPr>
          </a:p>
          <a:p>
            <a:pPr marL="342900" indent="-342900" defTabSz="914377">
              <a:buFont typeface="+mj-lt"/>
              <a:buAutoNum type="arabicPeriod" startAt="4"/>
            </a:pPr>
            <a:r>
              <a:rPr lang="ru-RU" sz="1800" dirty="0">
                <a:solidFill>
                  <a:prstClr val="black"/>
                </a:solidFill>
              </a:rPr>
              <a:t>Запрещается создание и деятельность общественных объединений, цели или действия которых направлены на насильственное изменение основ конституционного строя и нарушение целостности Российской Федерации, подрыв безопасности государства, создание вооружённых формирований, разжигание социальной, расовой, национальной и религиозной розни.</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2"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13</a:t>
            </a:r>
          </a:p>
        </p:txBody>
      </p:sp>
      <p:sp>
        <p:nvSpPr>
          <p:cNvPr id="7" name="Скругленный прямоугольник 18">
            <a:hlinkClick r:id="rId3" action="ppaction://hlinksldjump"/>
            <a:extLst>
              <a:ext uri="{FF2B5EF4-FFF2-40B4-BE49-F238E27FC236}">
                <a16:creationId xmlns:a16="http://schemas.microsoft.com/office/drawing/2014/main" id="{3978BF04-857F-47FF-A35D-47352AA7FB8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75078100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60375" y="2017752"/>
            <a:ext cx="8324850" cy="1107996"/>
          </a:xfrm>
          <a:prstGeom prst="rect">
            <a:avLst/>
          </a:prstGeom>
          <a:noFill/>
        </p:spPr>
        <p:txBody>
          <a:bodyPr wrap="square" lIns="0" tIns="0" rIns="0" bIns="0" rtlCol="0">
            <a:spAutoFit/>
          </a:bodyPr>
          <a:lstStyle/>
          <a:p>
            <a:pPr lvl="0" defTabSz="914377">
              <a:defRPr/>
            </a:pPr>
            <a:r>
              <a:rPr lang="ru-RU" sz="1800" dirty="0">
                <a:solidFill>
                  <a:prstClr val="black"/>
                </a:solidFill>
              </a:rPr>
              <a:t>Исключена поправкой к Конституции Российской Федерации (Закон Российской Федерации о поправке к Конституции Российской Федерации «О Верховном Суде Российской Федерации и прокуратуре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094" y="107151"/>
            <a:ext cx="143981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127</a:t>
            </a:r>
          </a:p>
        </p:txBody>
      </p:sp>
      <p:sp>
        <p:nvSpPr>
          <p:cNvPr id="7" name="Скругленный прямоугольник 18">
            <a:hlinkClick r:id="rId3" action="ppaction://hlinksldjump"/>
            <a:extLst>
              <a:ext uri="{FF2B5EF4-FFF2-40B4-BE49-F238E27FC236}">
                <a16:creationId xmlns:a16="http://schemas.microsoft.com/office/drawing/2014/main" id="{0916855C-51AA-4705-9C54-B97D0961EB4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4914244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36575" y="950913"/>
            <a:ext cx="8070849" cy="3323987"/>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Судьи Конституционного Суда Российской Федерации, Верховного Суда Российской Федерации назначаются Советом Федерации по представлению Президента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Судьи других федеральных судов назначаются Президентом Российской Федерации в порядке, установленном федеральным законом.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Полномочия, порядок образования и деятельности Конституционного Суда Российской Федерации, Верховного Суда Российской Федерации и иных федеральных судов устанавливаются федеральным конституционным законом.</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094" y="107151"/>
            <a:ext cx="143981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128</a:t>
            </a:r>
          </a:p>
        </p:txBody>
      </p:sp>
      <p:sp>
        <p:nvSpPr>
          <p:cNvPr id="7" name="Скругленный прямоугольник 18">
            <a:hlinkClick r:id="rId3" action="ppaction://hlinksldjump"/>
            <a:extLst>
              <a:ext uri="{FF2B5EF4-FFF2-40B4-BE49-F238E27FC236}">
                <a16:creationId xmlns:a16="http://schemas.microsoft.com/office/drawing/2014/main" id="{54691E60-419A-47F6-ABEC-80492DF0C3AC}"/>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86801118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30225" y="811056"/>
            <a:ext cx="8515349" cy="3877985"/>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Полномочия, организация и порядок деятельности прокуратуры Российской Федерации определяются федеральным законом.</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Генеральный прокурор Российской Федерации и заместители Генерального прокурора Российской Федерации назначаются на должность и освобождаются от должности Советом Федерации по представлению Президента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Прокуроры субъектов Российской Федерации назначаются на должность Президентом Российской Федерации по представлению Генерального прокурора Российской Федерации, согласованному с субъектами Российской Федерации. Прокуроры субъектов Российской Федерации освобождаются от должности Президентом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1"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129</a:t>
            </a:r>
          </a:p>
        </p:txBody>
      </p:sp>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Tree>
    <p:extLst>
      <p:ext uri="{BB962C8B-B14F-4D97-AF65-F5344CB8AC3E}">
        <p14:creationId xmlns:p14="http://schemas.microsoft.com/office/powerpoint/2010/main" val="38067799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866775" y="1203325"/>
            <a:ext cx="7842250" cy="2492990"/>
          </a:xfrm>
          <a:prstGeom prst="rect">
            <a:avLst/>
          </a:prstGeom>
          <a:noFill/>
        </p:spPr>
        <p:txBody>
          <a:bodyPr wrap="square" lIns="0" tIns="0" rIns="0" bIns="0" rtlCol="0">
            <a:spAutoFit/>
          </a:bodyPr>
          <a:lstStyle/>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Иные прокуроры, кроме прокуроров городов, районов и </a:t>
            </a:r>
            <a:r>
              <a:rPr lang="ru-RU" sz="1800" dirty="0" err="1">
                <a:solidFill>
                  <a:prstClr val="black"/>
                </a:solidFill>
              </a:rPr>
              <a:t>приравненных</a:t>
            </a:r>
            <a:r>
              <a:rPr lang="ru-RU" sz="1800" dirty="0">
                <a:solidFill>
                  <a:prstClr val="black"/>
                </a:solidFill>
              </a:rPr>
              <a:t> к ним прокуроров, назначаются на должность и освобождаются от должности Президентом Российской Федерации.</a:t>
            </a:r>
          </a:p>
          <a:p>
            <a:pPr marL="342900" lvl="0" indent="-342900" defTabSz="914377">
              <a:buFont typeface="+mj-lt"/>
              <a:buAutoNum type="arabicPeriod" startAt="4"/>
              <a:defRPr/>
            </a:pPr>
            <a:endParaRPr lang="ru-RU" sz="1800" dirty="0">
              <a:solidFill>
                <a:prstClr val="black"/>
              </a:solidFill>
            </a:endParaRPr>
          </a:p>
          <a:p>
            <a:pPr marL="342900" lvl="0" indent="-342900" defTabSz="914377">
              <a:buFont typeface="+mj-lt"/>
              <a:buAutoNum type="arabicPeriod" startAt="4"/>
              <a:defRPr/>
            </a:pPr>
            <a:r>
              <a:rPr lang="ru-RU" sz="1800" dirty="0">
                <a:solidFill>
                  <a:prstClr val="black"/>
                </a:solidFill>
              </a:rPr>
              <a:t>Прокуроры городов, районов и </a:t>
            </a:r>
            <a:r>
              <a:rPr lang="ru-RU" sz="1800" dirty="0" err="1">
                <a:solidFill>
                  <a:prstClr val="black"/>
                </a:solidFill>
              </a:rPr>
              <a:t>приравненные</a:t>
            </a:r>
            <a:r>
              <a:rPr lang="ru-RU" sz="1800" dirty="0">
                <a:solidFill>
                  <a:prstClr val="black"/>
                </a:solidFill>
              </a:rPr>
              <a:t> к ним прокуроры назначаются на должность и освобождаются от должности Генеральным прокурором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1"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129</a:t>
            </a:r>
          </a:p>
        </p:txBody>
      </p:sp>
      <p:sp>
        <p:nvSpPr>
          <p:cNvPr id="7" name="Скругленный прямоугольник 18">
            <a:hlinkClick r:id="rId3" action="ppaction://hlinksldjump"/>
            <a:extLst>
              <a:ext uri="{FF2B5EF4-FFF2-40B4-BE49-F238E27FC236}">
                <a16:creationId xmlns:a16="http://schemas.microsoft.com/office/drawing/2014/main" id="{1CF78AEC-25BC-4C97-8D03-D70DD341878C}"/>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3925548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915937" y="118120"/>
            <a:ext cx="3312125"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8</a:t>
            </a:r>
          </a:p>
          <a:p>
            <a:pPr lvl="0" algn="ctr" defTabSz="914377"/>
            <a:r>
              <a:rPr lang="ru-RU" sz="1800" b="1">
                <a:solidFill>
                  <a:srgbClr val="F7F6F4"/>
                </a:solidFill>
                <a:latin typeface="Roboto Slab"/>
              </a:rPr>
              <a:t>Местное самоуправление </a:t>
            </a: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2492937" y="1725750"/>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130</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3575166" y="1725750"/>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131</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4657395" y="1725750"/>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132</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5739624" y="1725750"/>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133</a:t>
              </a:r>
            </a:p>
          </p:txBody>
        </p:sp>
      </p:grpSp>
      <p:sp>
        <p:nvSpPr>
          <p:cNvPr id="26" name="Скругленный прямоугольник 18">
            <a:hlinkClick r:id="rId7" action="ppaction://hlinksldjump"/>
            <a:extLst>
              <a:ext uri="{FF2B5EF4-FFF2-40B4-BE49-F238E27FC236}">
                <a16:creationId xmlns:a16="http://schemas.microsoft.com/office/drawing/2014/main" id="{654631BB-12E6-48C6-BEFE-43FA6AB73D6A}"/>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12718675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693738" y="1463754"/>
            <a:ext cx="7756524" cy="2215991"/>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Местное самоуправление в Российской Федерации обеспечивает самостоятельное решение населением вопросов местного значения, владение, пользование и распоряжение муниципальной собственностью.</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Местное самоуправление осуществляется гражданами путём референдума, выборов, других форм прямого волеизъявления, через выборные и другие органы местного самоуправления.</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0491" y="107151"/>
            <a:ext cx="1443024"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130</a:t>
            </a:r>
          </a:p>
        </p:txBody>
      </p:sp>
    </p:spTree>
    <p:extLst>
      <p:ext uri="{BB962C8B-B14F-4D97-AF65-F5344CB8AC3E}">
        <p14:creationId xmlns:p14="http://schemas.microsoft.com/office/powerpoint/2010/main" val="14456349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30238" y="1463754"/>
            <a:ext cx="8315324" cy="2215991"/>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Местное самоуправление осуществляется в городских, сельских поселениях и на других территориях с учётом исторических и иных местных традиций. Структура органов местного самоуправления определяется населением самостоятельно.</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Изменение границ территорий, в которых осуществляется местное самоуправление, допускается с учётом мнения населения соответствующих территорий.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64918" y="107151"/>
            <a:ext cx="1414170"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131</a:t>
            </a:r>
          </a:p>
        </p:txBody>
      </p:sp>
      <p:sp>
        <p:nvSpPr>
          <p:cNvPr id="7" name="Скругленный прямоугольник 18">
            <a:hlinkClick r:id="rId3" action="ppaction://hlinksldjump"/>
            <a:extLst>
              <a:ext uri="{FF2B5EF4-FFF2-40B4-BE49-F238E27FC236}">
                <a16:creationId xmlns:a16="http://schemas.microsoft.com/office/drawing/2014/main" id="{8AA411A6-A9F6-43C9-9749-0CC1E16706C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5023455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92138" y="1203325"/>
            <a:ext cx="7959724" cy="3046988"/>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Органы местного самоуправления самостоятельно управляют муниципальной собственностью, формируют, утверждают и исполняют местный бюджет, устанавливают местные налоги и сборы, осуществляют охрану общественного порядка, а также решают иные вопросы местного значения.</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Органы местного самоуправления могут наделяться законом отдельными государственными полномочиями с передачей необходимых для их осуществления материальных и финансовых средств. Реализация переданных полномочий подконтрольна государству.</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094" y="107151"/>
            <a:ext cx="143981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132</a:t>
            </a:r>
          </a:p>
        </p:txBody>
      </p:sp>
      <p:sp>
        <p:nvSpPr>
          <p:cNvPr id="7" name="Скругленный прямоугольник 18">
            <a:hlinkClick r:id="rId3" action="ppaction://hlinksldjump"/>
            <a:extLst>
              <a:ext uri="{FF2B5EF4-FFF2-40B4-BE49-F238E27FC236}">
                <a16:creationId xmlns:a16="http://schemas.microsoft.com/office/drawing/2014/main" id="{6156E694-5D75-4774-B026-4479A4596A8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22328005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82601" y="1643955"/>
            <a:ext cx="8302624" cy="1661993"/>
          </a:xfrm>
          <a:prstGeom prst="rect">
            <a:avLst/>
          </a:prstGeom>
          <a:noFill/>
        </p:spPr>
        <p:txBody>
          <a:bodyPr wrap="square" lIns="0" tIns="0" rIns="0" bIns="0" rtlCol="0">
            <a:spAutoFit/>
          </a:bodyPr>
          <a:lstStyle/>
          <a:p>
            <a:pPr lvl="0" defTabSz="914377">
              <a:defRPr/>
            </a:pPr>
            <a:r>
              <a:rPr lang="ru-RU" sz="1800" dirty="0">
                <a:solidFill>
                  <a:prstClr val="black"/>
                </a:solidFill>
              </a:rPr>
              <a:t>Местное самоуправление в Российской Федерации гарантируется правом на судебную защиту, на компенсацию дополнительных расходов возникших в результате решений, принятых органами государственной власти, запретом на ограничение прав местного самоуправления, установленных Конституцией Российской Федерации и федеральными законами.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3697" y="107151"/>
            <a:ext cx="143661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133</a:t>
            </a:r>
          </a:p>
        </p:txBody>
      </p:sp>
      <p:sp>
        <p:nvSpPr>
          <p:cNvPr id="7" name="Скругленный прямоугольник 18">
            <a:hlinkClick r:id="rId3" action="ppaction://hlinksldjump"/>
            <a:extLst>
              <a:ext uri="{FF2B5EF4-FFF2-40B4-BE49-F238E27FC236}">
                <a16:creationId xmlns:a16="http://schemas.microsoft.com/office/drawing/2014/main" id="{05130433-BD60-4E19-8F7E-EC9EA98C454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3301340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000624" y="4496"/>
            <a:ext cx="714275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098933" y="118120"/>
            <a:ext cx="6946133"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a:t>
            </a:r>
            <a:r>
              <a:rPr lang="ru-RU" sz="1800" b="1">
                <a:solidFill>
                  <a:srgbClr val="F7F6F4"/>
                </a:solidFill>
                <a:latin typeface="Roboto Slab"/>
              </a:rPr>
              <a:t>9</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a:p>
            <a:pPr lvl="0" algn="ctr" defTabSz="914377"/>
            <a:r>
              <a:rPr lang="ru-RU" sz="1800" b="1">
                <a:solidFill>
                  <a:srgbClr val="F7F6F4"/>
                </a:solidFill>
                <a:latin typeface="Roboto Slab"/>
              </a:rPr>
              <a:t>Конституционные поправки и пересмотр Конституции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3546613" y="2119444"/>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135</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4628842" y="2119444"/>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136</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5711071" y="2119444"/>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137</a:t>
              </a:r>
            </a:p>
          </p:txBody>
        </p:sp>
      </p:grpSp>
      <p:grpSp>
        <p:nvGrpSpPr>
          <p:cNvPr id="15" name="Группа 14">
            <a:extLst>
              <a:ext uri="{FF2B5EF4-FFF2-40B4-BE49-F238E27FC236}">
                <a16:creationId xmlns:a16="http://schemas.microsoft.com/office/drawing/2014/main" id="{B1E0B126-573B-4034-AFE1-FB328666E986}"/>
              </a:ext>
            </a:extLst>
          </p:cNvPr>
          <p:cNvGrpSpPr/>
          <p:nvPr/>
        </p:nvGrpSpPr>
        <p:grpSpPr>
          <a:xfrm>
            <a:off x="2464384" y="2119444"/>
            <a:ext cx="846000" cy="846000"/>
            <a:chOff x="532399" y="1232101"/>
            <a:chExt cx="846000" cy="846000"/>
          </a:xfrm>
        </p:grpSpPr>
        <p:sp>
          <p:nvSpPr>
            <p:cNvPr id="23" name="Овал 22">
              <a:hlinkClick r:id="" action="ppaction://noaction"/>
              <a:extLst>
                <a:ext uri="{FF2B5EF4-FFF2-40B4-BE49-F238E27FC236}">
                  <a16:creationId xmlns:a16="http://schemas.microsoft.com/office/drawing/2014/main" id="{135C34F7-6733-4D55-A37F-F8BBCA416655}"/>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4" name="TextBox 23">
              <a:hlinkClick r:id="rId6" action="ppaction://hlinksldjump"/>
              <a:extLst>
                <a:ext uri="{FF2B5EF4-FFF2-40B4-BE49-F238E27FC236}">
                  <a16:creationId xmlns:a16="http://schemas.microsoft.com/office/drawing/2014/main" id="{4FAA803F-DBC8-4029-867B-553C741D54C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134</a:t>
              </a:r>
            </a:p>
          </p:txBody>
        </p:sp>
      </p:grpSp>
      <p:sp>
        <p:nvSpPr>
          <p:cNvPr id="25" name="Скругленный прямоугольник 18">
            <a:hlinkClick r:id="rId7" action="ppaction://hlinksldjump"/>
            <a:extLst>
              <a:ext uri="{FF2B5EF4-FFF2-40B4-BE49-F238E27FC236}">
                <a16:creationId xmlns:a16="http://schemas.microsoft.com/office/drawing/2014/main" id="{9A30D42F-F79F-44A4-85CB-D77976BA7374}"/>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16177467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3591605" y="107151"/>
            <a:ext cx="1960793" cy="430887"/>
          </a:xfrm>
          <a:prstGeom prst="rect">
            <a:avLst/>
          </a:prstGeom>
          <a:noFill/>
        </p:spPr>
        <p:txBody>
          <a:bodyPr wrap="none" rtlCol="0">
            <a:spAutoFit/>
          </a:bodyPr>
          <a:lstStyle/>
          <a:p>
            <a:pPr algn="ctr" defTabSz="914377"/>
            <a:r>
              <a:rPr lang="ru-RU" sz="2200">
                <a:solidFill>
                  <a:srgbClr val="F7F6F4"/>
                </a:solidFill>
                <a:latin typeface="+mj-lt"/>
              </a:rPr>
              <a:t>Содержание</a:t>
            </a:r>
          </a:p>
        </p:txBody>
      </p:sp>
      <p:sp>
        <p:nvSpPr>
          <p:cNvPr id="7" name="TextBox 6">
            <a:extLst>
              <a:ext uri="{FF2B5EF4-FFF2-40B4-BE49-F238E27FC236}">
                <a16:creationId xmlns:a16="http://schemas.microsoft.com/office/drawing/2014/main" id="{FFC70D06-894A-4EC9-BB51-68808557F430}"/>
              </a:ext>
            </a:extLst>
          </p:cNvPr>
          <p:cNvSpPr txBox="1"/>
          <p:nvPr/>
        </p:nvSpPr>
        <p:spPr>
          <a:xfrm>
            <a:off x="358776" y="651804"/>
            <a:ext cx="4213224" cy="4185761"/>
          </a:xfrm>
          <a:prstGeom prst="rect">
            <a:avLst/>
          </a:prstGeom>
          <a:noFill/>
        </p:spPr>
        <p:txBody>
          <a:bodyPr wrap="square" rtlCol="0">
            <a:spAutoFit/>
          </a:bodyPr>
          <a:lstStyle/>
          <a:p>
            <a:pPr defTabSz="914377"/>
            <a:r>
              <a:rPr lang="ru-RU" sz="1400" dirty="0">
                <a:solidFill>
                  <a:prstClr val="black"/>
                </a:solidFill>
                <a:latin typeface="+mj-lt"/>
                <a:hlinkClick r:id="rId3" action="ppaction://hlinksldjump"/>
              </a:rPr>
              <a:t>Преамбула</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b="1" dirty="0">
                <a:solidFill>
                  <a:prstClr val="black"/>
                </a:solidFill>
                <a:latin typeface="+mj-lt"/>
              </a:rPr>
              <a:t>Раздел первый. Основные положения</a:t>
            </a:r>
          </a:p>
          <a:p>
            <a:pPr defTabSz="914377"/>
            <a:endParaRPr lang="ru-RU" sz="1400" dirty="0">
              <a:solidFill>
                <a:prstClr val="black"/>
              </a:solidFill>
              <a:latin typeface="+mj-lt"/>
            </a:endParaRPr>
          </a:p>
          <a:p>
            <a:pPr defTabSz="914377"/>
            <a:r>
              <a:rPr lang="ru-RU" sz="1400" dirty="0">
                <a:solidFill>
                  <a:prstClr val="black"/>
                </a:solidFill>
                <a:latin typeface="+mj-lt"/>
                <a:hlinkClick r:id="rId4" action="ppaction://hlinksldjump"/>
              </a:rPr>
              <a:t>Глава 1. Основы конституционного строя (ст. 1–16)</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5" action="ppaction://hlinksldjump"/>
              </a:rPr>
              <a:t>Глава 2. Права и свободы человека и гражданина </a:t>
            </a:r>
          </a:p>
          <a:p>
            <a:pPr defTabSz="914377"/>
            <a:r>
              <a:rPr lang="ru-RU" sz="1400" dirty="0">
                <a:solidFill>
                  <a:prstClr val="black"/>
                </a:solidFill>
                <a:latin typeface="+mj-lt"/>
                <a:hlinkClick r:id="rId5" action="ppaction://hlinksldjump"/>
              </a:rPr>
              <a:t>(ст. 17–64)</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6" action="ppaction://hlinksldjump"/>
              </a:rPr>
              <a:t>Глава 3. Федеративное устройство </a:t>
            </a:r>
          </a:p>
          <a:p>
            <a:pPr defTabSz="914377"/>
            <a:r>
              <a:rPr lang="ru-RU" sz="1400" dirty="0">
                <a:solidFill>
                  <a:prstClr val="black"/>
                </a:solidFill>
                <a:latin typeface="+mj-lt"/>
                <a:hlinkClick r:id="rId6" action="ppaction://hlinksldjump"/>
              </a:rPr>
              <a:t>(ст. 65–79)</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7" action="ppaction://hlinksldjump"/>
              </a:rPr>
              <a:t>Глава 4. Президент Российской Федерации </a:t>
            </a:r>
          </a:p>
          <a:p>
            <a:pPr defTabSz="914377"/>
            <a:r>
              <a:rPr lang="ru-RU" sz="1400" dirty="0">
                <a:solidFill>
                  <a:prstClr val="black"/>
                </a:solidFill>
                <a:latin typeface="+mj-lt"/>
                <a:hlinkClick r:id="rId7" action="ppaction://hlinksldjump"/>
              </a:rPr>
              <a:t>(ст. 80–93)</a:t>
            </a:r>
            <a:endParaRPr lang="ru-RU" sz="1400" dirty="0">
              <a:solidFill>
                <a:prstClr val="black"/>
              </a:solidFill>
              <a:latin typeface="+mj-lt"/>
            </a:endParaRPr>
          </a:p>
          <a:p>
            <a:pPr defTabSz="914377"/>
            <a:endParaRPr lang="ru-RU" sz="1400" dirty="0">
              <a:solidFill>
                <a:prstClr val="black"/>
              </a:solidFill>
              <a:latin typeface="+mj-lt"/>
              <a:hlinkClick r:id="rId8" action="ppaction://hlinksldjump"/>
            </a:endParaRPr>
          </a:p>
          <a:p>
            <a:pPr defTabSz="914377"/>
            <a:r>
              <a:rPr lang="ru-RU" sz="1400" dirty="0">
                <a:solidFill>
                  <a:prstClr val="black"/>
                </a:solidFill>
                <a:latin typeface="+mj-lt"/>
                <a:hlinkClick r:id="rId8" action="ppaction://hlinksldjump"/>
              </a:rPr>
              <a:t>Глава 5. Федеральное Собрание </a:t>
            </a:r>
          </a:p>
          <a:p>
            <a:pPr defTabSz="914377"/>
            <a:r>
              <a:rPr lang="ru-RU" sz="1400" dirty="0">
                <a:solidFill>
                  <a:prstClr val="black"/>
                </a:solidFill>
                <a:latin typeface="+mj-lt"/>
                <a:hlinkClick r:id="rId8" action="ppaction://hlinksldjump"/>
              </a:rPr>
              <a:t>(ст. 94–109)</a:t>
            </a:r>
            <a:endParaRPr lang="ru-RU" sz="1400" dirty="0">
              <a:solidFill>
                <a:prstClr val="black"/>
              </a:solidFill>
              <a:latin typeface="+mj-lt"/>
            </a:endParaRPr>
          </a:p>
        </p:txBody>
      </p:sp>
      <p:sp>
        <p:nvSpPr>
          <p:cNvPr id="8" name="TextBox 7">
            <a:extLst>
              <a:ext uri="{FF2B5EF4-FFF2-40B4-BE49-F238E27FC236}">
                <a16:creationId xmlns:a16="http://schemas.microsoft.com/office/drawing/2014/main" id="{F15C8004-D4C2-4074-BD3E-CFFDD12CCC41}"/>
              </a:ext>
            </a:extLst>
          </p:cNvPr>
          <p:cNvSpPr txBox="1"/>
          <p:nvPr/>
        </p:nvSpPr>
        <p:spPr>
          <a:xfrm>
            <a:off x="4676776" y="1016574"/>
            <a:ext cx="4097803" cy="3539430"/>
          </a:xfrm>
          <a:prstGeom prst="rect">
            <a:avLst/>
          </a:prstGeom>
          <a:noFill/>
        </p:spPr>
        <p:txBody>
          <a:bodyPr wrap="square" rtlCol="0">
            <a:spAutoFit/>
          </a:bodyPr>
          <a:lstStyle/>
          <a:p>
            <a:pPr defTabSz="914377"/>
            <a:r>
              <a:rPr lang="ru-RU" sz="1400" dirty="0">
                <a:solidFill>
                  <a:prstClr val="black"/>
                </a:solidFill>
                <a:latin typeface="+mj-lt"/>
                <a:hlinkClick r:id="rId9" action="ppaction://hlinksldjump"/>
              </a:rPr>
              <a:t>Глава 6. Правительство Российской Федерации </a:t>
            </a:r>
          </a:p>
          <a:p>
            <a:pPr defTabSz="914377"/>
            <a:r>
              <a:rPr lang="ru-RU" sz="1400" dirty="0">
                <a:solidFill>
                  <a:prstClr val="black"/>
                </a:solidFill>
                <a:latin typeface="+mj-lt"/>
                <a:hlinkClick r:id="rId9" action="ppaction://hlinksldjump"/>
              </a:rPr>
              <a:t>(ст. 110–117)</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10" action="ppaction://hlinksldjump"/>
              </a:rPr>
              <a:t>Глава 7. Судебная власть и прокуратура </a:t>
            </a:r>
          </a:p>
          <a:p>
            <a:pPr defTabSz="914377"/>
            <a:r>
              <a:rPr lang="ru-RU" sz="1400" dirty="0">
                <a:solidFill>
                  <a:prstClr val="black"/>
                </a:solidFill>
                <a:latin typeface="+mj-lt"/>
                <a:hlinkClick r:id="rId10" action="ppaction://hlinksldjump"/>
              </a:rPr>
              <a:t>(ст. 118–129)</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11" action="ppaction://hlinksldjump"/>
              </a:rPr>
              <a:t>Глава 8. Местное самоуправление </a:t>
            </a:r>
          </a:p>
          <a:p>
            <a:pPr defTabSz="914377"/>
            <a:r>
              <a:rPr lang="ru-RU" sz="1400" dirty="0">
                <a:solidFill>
                  <a:prstClr val="black"/>
                </a:solidFill>
                <a:latin typeface="+mj-lt"/>
                <a:hlinkClick r:id="rId11" action="ppaction://hlinksldjump"/>
              </a:rPr>
              <a:t>(ст. 130–133)</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dirty="0">
                <a:solidFill>
                  <a:prstClr val="black"/>
                </a:solidFill>
                <a:latin typeface="+mj-lt"/>
                <a:hlinkClick r:id="rId12" action="ppaction://hlinksldjump"/>
              </a:rPr>
              <a:t>Глава 9. Конституционные поправки и пересмотр Конституции </a:t>
            </a:r>
          </a:p>
          <a:p>
            <a:pPr defTabSz="914377"/>
            <a:r>
              <a:rPr lang="ru-RU" sz="1400" dirty="0">
                <a:solidFill>
                  <a:prstClr val="black"/>
                </a:solidFill>
                <a:latin typeface="+mj-lt"/>
                <a:hlinkClick r:id="rId12" action="ppaction://hlinksldjump"/>
              </a:rPr>
              <a:t>(ст. 134–137)</a:t>
            </a:r>
            <a:endParaRPr lang="ru-RU" sz="1400" dirty="0">
              <a:solidFill>
                <a:prstClr val="black"/>
              </a:solidFill>
              <a:latin typeface="+mj-lt"/>
            </a:endParaRPr>
          </a:p>
          <a:p>
            <a:pPr defTabSz="914377"/>
            <a:endParaRPr lang="ru-RU" sz="1400" dirty="0">
              <a:solidFill>
                <a:prstClr val="black"/>
              </a:solidFill>
              <a:latin typeface="+mj-lt"/>
            </a:endParaRPr>
          </a:p>
          <a:p>
            <a:pPr defTabSz="914377"/>
            <a:r>
              <a:rPr lang="ru-RU" sz="1400" b="1" dirty="0">
                <a:solidFill>
                  <a:prstClr val="black"/>
                </a:solidFill>
                <a:latin typeface="+mj-lt"/>
                <a:hlinkClick r:id="rId13" action="ppaction://hlinksldjump"/>
              </a:rPr>
              <a:t>Раздел второй. Заключительные и переходные положения</a:t>
            </a:r>
            <a:endParaRPr lang="ru-RU" sz="1400" b="1" dirty="0">
              <a:solidFill>
                <a:prstClr val="black"/>
              </a:solidFill>
              <a:latin typeface="+mj-lt"/>
            </a:endParaRPr>
          </a:p>
        </p:txBody>
      </p:sp>
      <p:sp>
        <p:nvSpPr>
          <p:cNvPr id="19" name="Скругленный прямоугольник 18">
            <a:hlinkClick r:id="rId14" action="ppaction://hlinksldjump"/>
          </p:cNvPr>
          <p:cNvSpPr/>
          <p:nvPr/>
        </p:nvSpPr>
        <p:spPr>
          <a:xfrm>
            <a:off x="7458008" y="4379320"/>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 главную</a:t>
            </a:r>
          </a:p>
        </p:txBody>
      </p:sp>
    </p:spTree>
    <p:extLst>
      <p:ext uri="{BB962C8B-B14F-4D97-AF65-F5344CB8AC3E}">
        <p14:creationId xmlns:p14="http://schemas.microsoft.com/office/powerpoint/2010/main" val="39429512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27731" y="1767326"/>
            <a:ext cx="8088538"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Российская Федерация – светское государство. Никакая религия не может устанавливаться в качестве государственной или обязательной.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Религиозные объединения отделены от государства и равны перед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3807" y="107151"/>
            <a:ext cx="1316387" cy="369332"/>
          </a:xfrm>
          <a:prstGeom prst="rect">
            <a:avLst/>
          </a:prstGeom>
          <a:noFill/>
        </p:spPr>
        <p:txBody>
          <a:bodyPr wrap="none" rtlCol="0">
            <a:spAutoFit/>
          </a:bodyPr>
          <a:lstStyle/>
          <a:p>
            <a:pPr algn="ctr" defTabSz="914377"/>
            <a:r>
              <a:rPr lang="ru-RU" sz="1800" b="1">
                <a:solidFill>
                  <a:srgbClr val="F7F6F4"/>
                </a:solidFill>
                <a:latin typeface="+mj-lt"/>
              </a:rPr>
              <a:t>Статья 14</a:t>
            </a:r>
          </a:p>
        </p:txBody>
      </p:sp>
      <p:sp>
        <p:nvSpPr>
          <p:cNvPr id="7" name="Скругленный прямоугольник 18">
            <a:hlinkClick r:id="rId3" action="ppaction://hlinksldjump"/>
            <a:extLst>
              <a:ext uri="{FF2B5EF4-FFF2-40B4-BE49-F238E27FC236}">
                <a16:creationId xmlns:a16="http://schemas.microsoft.com/office/drawing/2014/main" id="{80B5C6A0-ED32-4372-B38B-759357218BE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9592425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
        <p:nvSpPr>
          <p:cNvPr id="9" name="TextBox 8">
            <a:extLst>
              <a:ext uri="{FF2B5EF4-FFF2-40B4-BE49-F238E27FC236}">
                <a16:creationId xmlns:a16="http://schemas.microsoft.com/office/drawing/2014/main" id="{7E9283A9-D062-4B58-B45F-C74CEAFF4071}"/>
              </a:ext>
            </a:extLst>
          </p:cNvPr>
          <p:cNvSpPr txBox="1"/>
          <p:nvPr/>
        </p:nvSpPr>
        <p:spPr>
          <a:xfrm>
            <a:off x="668338" y="1504255"/>
            <a:ext cx="8239124" cy="1938992"/>
          </a:xfrm>
          <a:prstGeom prst="rect">
            <a:avLst/>
          </a:prstGeom>
          <a:noFill/>
        </p:spPr>
        <p:txBody>
          <a:bodyPr wrap="square" lIns="0" tIns="0" rIns="0" bIns="0" rtlCol="0">
            <a:spAutoFit/>
          </a:bodyPr>
          <a:lstStyle/>
          <a:p>
            <a:pPr lvl="0" defTabSz="914377">
              <a:defRPr/>
            </a:pPr>
            <a:r>
              <a:rPr lang="ru-RU" sz="1800" dirty="0">
                <a:solidFill>
                  <a:prstClr val="black"/>
                </a:solidFill>
              </a:rPr>
              <a:t>Предложения о поправках и пересмотре положений Конституции Российской Федерации могут вносить Президент Российской Федерации, Совет Федерации, Государственная Дума, Правительство Российской Федерации, законодательные (представительные) органы субъектов Российской Федерации, а также группа численностью не менее одной пятой членов Совета Федерации или депутатов Государственной Думы.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1293" y="107151"/>
            <a:ext cx="1441421"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134</a:t>
            </a:r>
          </a:p>
        </p:txBody>
      </p:sp>
    </p:spTree>
    <p:extLst>
      <p:ext uri="{BB962C8B-B14F-4D97-AF65-F5344CB8AC3E}">
        <p14:creationId xmlns:p14="http://schemas.microsoft.com/office/powerpoint/2010/main" val="21544658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4499" y="107151"/>
            <a:ext cx="1435009"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135</a:t>
            </a:r>
          </a:p>
        </p:txBody>
      </p:sp>
      <p:sp>
        <p:nvSpPr>
          <p:cNvPr id="3" name="Прямоугольник 2">
            <a:extLst>
              <a:ext uri="{FF2B5EF4-FFF2-40B4-BE49-F238E27FC236}">
                <a16:creationId xmlns:a16="http://schemas.microsoft.com/office/drawing/2014/main" id="{DC38BA42-804E-4506-9F25-58E66E2DFAE2}"/>
              </a:ext>
            </a:extLst>
          </p:cNvPr>
          <p:cNvSpPr/>
          <p:nvPr/>
        </p:nvSpPr>
        <p:spPr>
          <a:xfrm>
            <a:off x="377825" y="1302608"/>
            <a:ext cx="8407400" cy="2062103"/>
          </a:xfrm>
          <a:prstGeom prst="rect">
            <a:avLst/>
          </a:prstGeom>
        </p:spPr>
        <p:txBody>
          <a:bodyPr wrap="square">
            <a:spAutoFit/>
          </a:bodyPr>
          <a:lstStyle/>
          <a:p>
            <a:pPr marL="342900" indent="-342900">
              <a:buFont typeface="+mj-lt"/>
              <a:buAutoNum type="arabicPeriod"/>
            </a:pPr>
            <a:r>
              <a:rPr lang="ru-RU" sz="1600" dirty="0"/>
              <a:t>Положения глав 1, 2 и 9 Конституции Российской Федерации не могут быть пересмотрены Федеральным Собранием.</a:t>
            </a:r>
          </a:p>
          <a:p>
            <a:pPr marL="342900" indent="-342900">
              <a:buFont typeface="+mj-lt"/>
              <a:buAutoNum type="arabicPeriod"/>
            </a:pPr>
            <a:endParaRPr lang="ru-RU" sz="1600" dirty="0"/>
          </a:p>
          <a:p>
            <a:pPr marL="342900" indent="-342900">
              <a:buFont typeface="+mj-lt"/>
              <a:buAutoNum type="arabicPeriod"/>
            </a:pPr>
            <a:r>
              <a:rPr lang="ru-RU" sz="1600" dirty="0"/>
              <a:t>Если предложение о пересмотре положений глав 1, 2 и 9 Конституции Российской Федерации будет поддержано тремя пятыми голосов от общего числа членов Совета Федерации и депутатов Государственной Думы, то в соответствии с федеральным конституционным законом созывается Конституционное Собрание.</a:t>
            </a:r>
          </a:p>
        </p:txBody>
      </p:sp>
      <p:sp>
        <p:nvSpPr>
          <p:cNvPr id="7" name="Скругленный прямоугольник 18">
            <a:hlinkClick r:id="rId3" action="ppaction://hlinksldjump"/>
            <a:extLst>
              <a:ext uri="{FF2B5EF4-FFF2-40B4-BE49-F238E27FC236}">
                <a16:creationId xmlns:a16="http://schemas.microsoft.com/office/drawing/2014/main" id="{3019995A-4507-4C89-B880-3C703846FA1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Далее</a:t>
            </a:r>
          </a:p>
        </p:txBody>
      </p:sp>
    </p:spTree>
    <p:extLst>
      <p:ext uri="{BB962C8B-B14F-4D97-AF65-F5344CB8AC3E}">
        <p14:creationId xmlns:p14="http://schemas.microsoft.com/office/powerpoint/2010/main" val="29340378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4499" y="107151"/>
            <a:ext cx="1435009"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135</a:t>
            </a:r>
          </a:p>
        </p:txBody>
      </p:sp>
      <p:sp>
        <p:nvSpPr>
          <p:cNvPr id="3" name="Прямоугольник 2">
            <a:extLst>
              <a:ext uri="{FF2B5EF4-FFF2-40B4-BE49-F238E27FC236}">
                <a16:creationId xmlns:a16="http://schemas.microsoft.com/office/drawing/2014/main" id="{DC38BA42-804E-4506-9F25-58E66E2DFAE2}"/>
              </a:ext>
            </a:extLst>
          </p:cNvPr>
          <p:cNvSpPr/>
          <p:nvPr/>
        </p:nvSpPr>
        <p:spPr>
          <a:xfrm>
            <a:off x="377825" y="1417588"/>
            <a:ext cx="8407400" cy="2308324"/>
          </a:xfrm>
          <a:prstGeom prst="rect">
            <a:avLst/>
          </a:prstGeom>
        </p:spPr>
        <p:txBody>
          <a:bodyPr wrap="square">
            <a:spAutoFit/>
          </a:bodyPr>
          <a:lstStyle/>
          <a:p>
            <a:pPr marL="342900" indent="-342900">
              <a:buFont typeface="+mj-lt"/>
              <a:buAutoNum type="arabicPeriod" startAt="3"/>
            </a:pPr>
            <a:r>
              <a:rPr lang="ru-RU" sz="1600" dirty="0"/>
              <a:t>Конституционное Собрание либо подтверждает неизменность Конституции Российской Федерации, либо разрабатывает проект новой Конституции Российской Федерации, который принимается Конституционным Собранием двумя третями голосов от общего числа его членов или выносится на всенародное голосование. При проведении всенародного голосования Конституция Российской Федерации считается принятой, если за неё проголосовало более половины избирателей, принявших участие в голосовании, при условии, что в нем приняло участие более половины избирателей.</a:t>
            </a:r>
          </a:p>
        </p:txBody>
      </p:sp>
      <p:sp>
        <p:nvSpPr>
          <p:cNvPr id="7" name="Скругленный прямоугольник 18">
            <a:hlinkClick r:id="rId3" action="ppaction://hlinksldjump"/>
            <a:extLst>
              <a:ext uri="{FF2B5EF4-FFF2-40B4-BE49-F238E27FC236}">
                <a16:creationId xmlns:a16="http://schemas.microsoft.com/office/drawing/2014/main" id="{F132A81C-94FA-45C4-87A0-6726F5CC2AC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40725805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866776" y="1879252"/>
            <a:ext cx="8023224" cy="1384995"/>
          </a:xfrm>
          <a:prstGeom prst="rect">
            <a:avLst/>
          </a:prstGeom>
          <a:noFill/>
        </p:spPr>
        <p:txBody>
          <a:bodyPr wrap="square" lIns="0" tIns="0" rIns="0" bIns="0" rtlCol="0">
            <a:spAutoFit/>
          </a:bodyPr>
          <a:lstStyle/>
          <a:p>
            <a:pPr lvl="0" defTabSz="914377">
              <a:defRPr/>
            </a:pPr>
            <a:r>
              <a:rPr lang="ru-RU" sz="1800" dirty="0">
                <a:solidFill>
                  <a:prstClr val="black"/>
                </a:solidFill>
              </a:rPr>
              <a:t>Поправки к главам 3–8 Конституции Российской Федерации принимаются в порядке, предусмотренном для принятия федерального конституционного закона, и вступают в силу после их одобрения органами законодательной власти не менее чем двух третей субъектов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2094" y="107151"/>
            <a:ext cx="1439818"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136</a:t>
            </a:r>
          </a:p>
        </p:txBody>
      </p:sp>
      <p:sp>
        <p:nvSpPr>
          <p:cNvPr id="7" name="Скругленный прямоугольник 18">
            <a:hlinkClick r:id="rId3" action="ppaction://hlinksldjump"/>
            <a:extLst>
              <a:ext uri="{FF2B5EF4-FFF2-40B4-BE49-F238E27FC236}">
                <a16:creationId xmlns:a16="http://schemas.microsoft.com/office/drawing/2014/main" id="{1F4E270E-5EA6-4614-A576-9A9FF8F7F34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144059376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22288" y="990246"/>
            <a:ext cx="8099424" cy="3323987"/>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Изменения в статью 65 Конституции Российской Федерации, определяющую состав Российской Федерации, вносятся на основании федерального конституционного закона о принятии в Российскую Федерацию и образовании в её составе нового субъекта Российской Федерации, об изменении конституционно-правового статуса субъекта Российской Федерации.</a:t>
            </a:r>
          </a:p>
          <a:p>
            <a:pPr marL="342900" lvl="0" indent="-342900" defTabSz="914377">
              <a:buFont typeface="+mj-lt"/>
              <a:buAutoNum type="arabicPeriod"/>
              <a:defRPr/>
            </a:pPr>
            <a:endParaRPr lang="ru-RU" sz="1800" dirty="0">
              <a:solidFill>
                <a:prstClr val="black"/>
              </a:solidFill>
            </a:endParaRPr>
          </a:p>
          <a:p>
            <a:pPr marL="342900" lvl="0" indent="-342900" defTabSz="914377">
              <a:buFont typeface="+mj-lt"/>
              <a:buAutoNum type="arabicPeriod"/>
              <a:defRPr/>
            </a:pPr>
            <a:r>
              <a:rPr lang="ru-RU" sz="1800" dirty="0">
                <a:solidFill>
                  <a:prstClr val="black"/>
                </a:solidFill>
              </a:rPr>
              <a:t>В случае изменения наименования республики, края, области, города федерального значения, автономной области, автономного округа новое наименование субъекта Российской Федерации подлежит включению в статью 65 Конституции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728A994A-D55C-401A-BDEA-664FD785A1D0}"/>
              </a:ext>
            </a:extLst>
          </p:cNvPr>
          <p:cNvSpPr txBox="1"/>
          <p:nvPr/>
        </p:nvSpPr>
        <p:spPr>
          <a:xfrm>
            <a:off x="3853697" y="107151"/>
            <a:ext cx="1436612" cy="369332"/>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Статья 137</a:t>
            </a:r>
          </a:p>
        </p:txBody>
      </p:sp>
      <p:sp>
        <p:nvSpPr>
          <p:cNvPr id="7" name="Скругленный прямоугольник 18">
            <a:hlinkClick r:id="rId3" action="ppaction://hlinksldjump"/>
            <a:extLst>
              <a:ext uri="{FF2B5EF4-FFF2-40B4-BE49-F238E27FC236}">
                <a16:creationId xmlns:a16="http://schemas.microsoft.com/office/drawing/2014/main" id="{246F6F35-6BDB-4A29-B14D-2A02260BF77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a:ln>
                  <a:noFill/>
                </a:ln>
                <a:solidFill>
                  <a:prstClr val="black">
                    <a:lumMod val="75000"/>
                    <a:lumOff val="25000"/>
                  </a:prstClr>
                </a:solidFill>
                <a:effectLst/>
                <a:uLnTx/>
                <a:uFillTx/>
                <a:latin typeface="Open Sans"/>
                <a:ea typeface="+mn-ea"/>
                <a:cs typeface="+mn-cs"/>
              </a:rPr>
              <a:t>К главе</a:t>
            </a:r>
          </a:p>
        </p:txBody>
      </p:sp>
    </p:spTree>
    <p:extLst>
      <p:ext uri="{BB962C8B-B14F-4D97-AF65-F5344CB8AC3E}">
        <p14:creationId xmlns:p14="http://schemas.microsoft.com/office/powerpoint/2010/main" val="7343925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6" name="TextBox 5">
            <a:extLst>
              <a:ext uri="{FF2B5EF4-FFF2-40B4-BE49-F238E27FC236}">
                <a16:creationId xmlns:a16="http://schemas.microsoft.com/office/drawing/2014/main" id="{7F8BD846-AB49-4010-BF08-A013D08EC9D8}"/>
              </a:ext>
            </a:extLst>
          </p:cNvPr>
          <p:cNvSpPr txBox="1"/>
          <p:nvPr/>
        </p:nvSpPr>
        <p:spPr>
          <a:xfrm>
            <a:off x="638629" y="1332332"/>
            <a:ext cx="8099424" cy="3046988"/>
          </a:xfrm>
          <a:prstGeom prst="rect">
            <a:avLst/>
          </a:prstGeom>
          <a:noFill/>
        </p:spPr>
        <p:txBody>
          <a:bodyPr wrap="square" lIns="0" tIns="0" rIns="0" bIns="0" rtlCol="0">
            <a:spAutoFit/>
          </a:bodyPr>
          <a:lstStyle/>
          <a:p>
            <a:pPr marL="342900" lvl="0" indent="-342900" defTabSz="914377">
              <a:buFont typeface="+mj-lt"/>
              <a:buAutoNum type="arabicPeriod"/>
              <a:defRPr/>
            </a:pPr>
            <a:r>
              <a:rPr lang="ru-RU" sz="1800" dirty="0">
                <a:solidFill>
                  <a:prstClr val="black"/>
                </a:solidFill>
              </a:rPr>
              <a:t>Конституция Российской Федерации вступает в силу со дня официального её опубликования по результатам всенародного голосования.</a:t>
            </a:r>
          </a:p>
          <a:p>
            <a:pPr lvl="0" defTabSz="914377">
              <a:defRPr/>
            </a:pPr>
            <a:endParaRPr lang="ru-RU" sz="1800" dirty="0">
              <a:solidFill>
                <a:prstClr val="black"/>
              </a:solidFill>
            </a:endParaRPr>
          </a:p>
          <a:p>
            <a:pPr marL="355600" lvl="0" defTabSz="914377">
              <a:defRPr/>
            </a:pPr>
            <a:r>
              <a:rPr lang="ru-RU" sz="1800" dirty="0">
                <a:solidFill>
                  <a:prstClr val="black"/>
                </a:solidFill>
              </a:rPr>
              <a:t>День всенародного голосования 12 декабря 1993 г. считается днём принятия Конституции Российской Федерации.</a:t>
            </a:r>
          </a:p>
          <a:p>
            <a:pPr marL="355600" lvl="0" defTabSz="914377">
              <a:buFont typeface="+mj-lt"/>
              <a:buAutoNum type="arabicPeriod"/>
              <a:defRPr/>
            </a:pPr>
            <a:endParaRPr lang="ru-RU" sz="1800" dirty="0">
              <a:solidFill>
                <a:prstClr val="black"/>
              </a:solidFill>
            </a:endParaRPr>
          </a:p>
          <a:p>
            <a:pPr marL="355600" lvl="0" defTabSz="914377">
              <a:defRPr/>
            </a:pPr>
            <a:r>
              <a:rPr lang="ru-RU" sz="1800" dirty="0">
                <a:solidFill>
                  <a:prstClr val="black"/>
                </a:solidFill>
              </a:rPr>
              <a:t>Одновременно прекращается действие Конституции (Основного Закона) Российской Федерации – России, принятой 12 апреля 1978 года, с последующими изменениями и дополнениями.</a:t>
            </a:r>
          </a:p>
          <a:p>
            <a:pPr marL="342900" lvl="0" indent="-342900" defTabSz="914377">
              <a:buFont typeface="+mj-lt"/>
              <a:buAutoNum type="arabicPeriod"/>
              <a:defRPr/>
            </a:pPr>
            <a:endParaRPr lang="ru-RU" sz="1800" dirty="0">
              <a:solidFill>
                <a:prstClr val="black"/>
              </a:solidFill>
            </a:endParaRPr>
          </a:p>
        </p:txBody>
      </p:sp>
      <p:sp>
        <p:nvSpPr>
          <p:cNvPr id="8" name="Скругленный прямоугольник 18">
            <a:hlinkClick r:id="rId3" action="ppaction://hlinksldjump"/>
            <a:extLst>
              <a:ext uri="{FF2B5EF4-FFF2-40B4-BE49-F238E27FC236}">
                <a16:creationId xmlns:a16="http://schemas.microsoft.com/office/drawing/2014/main" id="{49C9051F-FA87-4418-B8CB-6540197B18DE}"/>
              </a:ext>
            </a:extLst>
          </p:cNvPr>
          <p:cNvSpPr/>
          <p:nvPr/>
        </p:nvSpPr>
        <p:spPr>
          <a:xfrm>
            <a:off x="405947" y="4370589"/>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
        <p:nvSpPr>
          <p:cNvPr id="9" name="Скругленный прямоугольник 18">
            <a:hlinkClick r:id="rId4" action="ppaction://hlinksldjump"/>
            <a:extLst>
              <a:ext uri="{FF2B5EF4-FFF2-40B4-BE49-F238E27FC236}">
                <a16:creationId xmlns:a16="http://schemas.microsoft.com/office/drawing/2014/main" id="{49E7A63C-6385-42C5-9EE8-D6E99BF77618}"/>
              </a:ext>
            </a:extLst>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16000835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19" name="Скругленный прямоугольник 18">
            <a:hlinkClick r:id="rId3" action="ppaction://hlinksldjump"/>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6" name="TextBox 5">
            <a:extLst>
              <a:ext uri="{FF2B5EF4-FFF2-40B4-BE49-F238E27FC236}">
                <a16:creationId xmlns:a16="http://schemas.microsoft.com/office/drawing/2014/main" id="{7F8BD846-AB49-4010-BF08-A013D08EC9D8}"/>
              </a:ext>
            </a:extLst>
          </p:cNvPr>
          <p:cNvSpPr txBox="1"/>
          <p:nvPr/>
        </p:nvSpPr>
        <p:spPr>
          <a:xfrm>
            <a:off x="552847" y="1049060"/>
            <a:ext cx="8038306" cy="3016210"/>
          </a:xfrm>
          <a:prstGeom prst="rect">
            <a:avLst/>
          </a:prstGeom>
          <a:noFill/>
        </p:spPr>
        <p:txBody>
          <a:bodyPr wrap="square" lIns="0" tIns="0" rIns="0" bIns="0" rtlCol="0">
            <a:spAutoFit/>
          </a:bodyPr>
          <a:lstStyle/>
          <a:p>
            <a:pPr lvl="0" defTabSz="914377">
              <a:defRPr/>
            </a:pPr>
            <a:r>
              <a:rPr lang="ru-RU" sz="1400" dirty="0">
                <a:solidFill>
                  <a:prstClr val="black"/>
                </a:solidFill>
              </a:rPr>
              <a:t>В случае несоответствия положениям Конституции Российской Федерации положений Федеративного договора – Договора о разграничении предметов ведения и полномочий между федеральными органами государственной власти Российской Федерации и органами государственной власти суверенных республик в составе Российской Федерации, Договора о разграничении предметов ведения и полномочий между федеральными органами государственной власти Российской Федерации и органами государственной власти краёв, областей, городов Москвы и Санкт-Петербурга Российской Федерации, Договора о разграничении предметов ведения и полномочий между федеральными органами государственной власти Российской Федерации и органами государственной власти автономной области, автономных округов в составе Российской Федерации, а также других договоров между федеральными органами государственной власти Российской Федерации и органами государственной власти субъектов Российской Федерации, договоров между органами государственной власти субъектов Российской Федерации –</a:t>
            </a:r>
          </a:p>
          <a:p>
            <a:pPr lvl="0" defTabSz="914377">
              <a:defRPr/>
            </a:pPr>
            <a:r>
              <a:rPr lang="ru-RU" sz="1400" dirty="0">
                <a:solidFill>
                  <a:prstClr val="black"/>
                </a:solidFill>
              </a:rPr>
              <a:t>действуют положения Конституции Российской Федерации.</a:t>
            </a:r>
            <a:endParaRPr lang="ru-RU" sz="1600" dirty="0">
              <a:solidFill>
                <a:prstClr val="black"/>
              </a:solidFill>
            </a:endParaRPr>
          </a:p>
        </p:txBody>
      </p:sp>
      <p:sp>
        <p:nvSpPr>
          <p:cNvPr id="7" name="Скругленный прямоугольник 18">
            <a:hlinkClick r:id="rId4" action="ppaction://hlinksldjump"/>
            <a:extLst>
              <a:ext uri="{FF2B5EF4-FFF2-40B4-BE49-F238E27FC236}">
                <a16:creationId xmlns:a16="http://schemas.microsoft.com/office/drawing/2014/main" id="{6E385378-6242-4FB0-BAA3-AC9CD3DA3EFA}"/>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215316393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6" name="TextBox 5">
            <a:extLst>
              <a:ext uri="{FF2B5EF4-FFF2-40B4-BE49-F238E27FC236}">
                <a16:creationId xmlns:a16="http://schemas.microsoft.com/office/drawing/2014/main" id="{7F8BD846-AB49-4010-BF08-A013D08EC9D8}"/>
              </a:ext>
            </a:extLst>
          </p:cNvPr>
          <p:cNvSpPr txBox="1"/>
          <p:nvPr/>
        </p:nvSpPr>
        <p:spPr>
          <a:xfrm>
            <a:off x="638629" y="1292866"/>
            <a:ext cx="8099424" cy="2769989"/>
          </a:xfrm>
          <a:prstGeom prst="rect">
            <a:avLst/>
          </a:prstGeom>
          <a:noFill/>
        </p:spPr>
        <p:txBody>
          <a:bodyPr wrap="square" lIns="0" tIns="0" rIns="0" bIns="0" rtlCol="0">
            <a:spAutoFit/>
          </a:bodyPr>
          <a:lstStyle/>
          <a:p>
            <a:pPr marL="342900" lvl="0" indent="-342900" defTabSz="914377">
              <a:buFont typeface="+mj-lt"/>
              <a:buAutoNum type="arabicPeriod" startAt="2"/>
              <a:defRPr/>
            </a:pPr>
            <a:r>
              <a:rPr lang="ru-RU" sz="1800" dirty="0">
                <a:solidFill>
                  <a:prstClr val="black"/>
                </a:solidFill>
              </a:rPr>
              <a:t>Законы и другие правовые акты, действовавшие на территории Российской Федерации до вступления в силу настоящей Конституции, применяются в части, не противоречащей Конституции Российской Федерации.</a:t>
            </a:r>
          </a:p>
          <a:p>
            <a:pPr marL="342900" lvl="0" indent="-342900" defTabSz="914377">
              <a:buFont typeface="+mj-lt"/>
              <a:buAutoNum type="arabicPeriod" startAt="2"/>
              <a:defRPr/>
            </a:pPr>
            <a:endParaRPr lang="ru-RU" sz="1800" dirty="0">
              <a:solidFill>
                <a:prstClr val="black"/>
              </a:solidFill>
            </a:endParaRPr>
          </a:p>
          <a:p>
            <a:pPr marL="342900" lvl="0" indent="-342900" defTabSz="914377">
              <a:buFont typeface="+mj-lt"/>
              <a:buAutoNum type="arabicPeriod" startAt="2"/>
              <a:defRPr/>
            </a:pPr>
            <a:r>
              <a:rPr lang="ru-RU" sz="1800" dirty="0">
                <a:solidFill>
                  <a:prstClr val="black"/>
                </a:solidFill>
              </a:rPr>
              <a:t>Президент Российской Федерации, избранный в соответствии с Конституцией (Основным Законом) Российской Федерации – России, со дня вступления в силу настоящей Конституции осуществляет установленные ею полномочия до истечения срока, на который он был избран.</a:t>
            </a:r>
          </a:p>
        </p:txBody>
      </p:sp>
      <p:sp>
        <p:nvSpPr>
          <p:cNvPr id="7" name="Скругленный прямоугольник 18">
            <a:hlinkClick r:id="rId3" action="ppaction://hlinksldjump"/>
            <a:extLst>
              <a:ext uri="{FF2B5EF4-FFF2-40B4-BE49-F238E27FC236}">
                <a16:creationId xmlns:a16="http://schemas.microsoft.com/office/drawing/2014/main" id="{18BAA0F8-E909-4533-98B8-7AB5D4D86084}"/>
              </a:ext>
            </a:extLst>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8" name="Скругленный прямоугольник 18">
            <a:hlinkClick r:id="rId4" action="ppaction://hlinksldjump"/>
            <a:extLst>
              <a:ext uri="{FF2B5EF4-FFF2-40B4-BE49-F238E27FC236}">
                <a16:creationId xmlns:a16="http://schemas.microsoft.com/office/drawing/2014/main" id="{605C75C1-3BAC-4FBE-B70E-6F4D23B98D35}"/>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11237129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F8BD846-AB49-4010-BF08-A013D08EC9D8}"/>
              </a:ext>
            </a:extLst>
          </p:cNvPr>
          <p:cNvSpPr txBox="1"/>
          <p:nvPr/>
        </p:nvSpPr>
        <p:spPr>
          <a:xfrm>
            <a:off x="633335" y="971312"/>
            <a:ext cx="8309129" cy="3200876"/>
          </a:xfrm>
          <a:prstGeom prst="rect">
            <a:avLst/>
          </a:prstGeom>
          <a:noFill/>
        </p:spPr>
        <p:txBody>
          <a:bodyPr wrap="square" lIns="0" tIns="0" rIns="0" bIns="0" rtlCol="0">
            <a:spAutoFit/>
          </a:bodyPr>
          <a:lstStyle/>
          <a:p>
            <a:pPr marL="342900" lvl="0" indent="-342900" defTabSz="914377">
              <a:buFont typeface="+mj-lt"/>
              <a:buAutoNum type="arabicPeriod" startAt="4"/>
              <a:defRPr/>
            </a:pPr>
            <a:r>
              <a:rPr lang="ru-RU" sz="1600" dirty="0">
                <a:solidFill>
                  <a:prstClr val="black"/>
                </a:solidFill>
              </a:rPr>
              <a:t>Совет Министров – Правительство Российской Федерации со дня вступления в силу настоящей Конституции приобретает права, обязанности и ответственность Правительства Российской Федерации, установленные Конституцией Российской Федерации, и впредь именуется – Правительство Российской Федерации.</a:t>
            </a:r>
          </a:p>
          <a:p>
            <a:pPr marL="342900" lvl="0" indent="-342900" defTabSz="914377">
              <a:buFont typeface="+mj-lt"/>
              <a:buAutoNum type="arabicPeriod" startAt="4"/>
              <a:defRPr/>
            </a:pPr>
            <a:endParaRPr lang="ru-RU" sz="1600" dirty="0">
              <a:solidFill>
                <a:prstClr val="black"/>
              </a:solidFill>
            </a:endParaRPr>
          </a:p>
          <a:p>
            <a:pPr marL="342900" lvl="0" indent="-342900" defTabSz="914377">
              <a:buFont typeface="+mj-lt"/>
              <a:buAutoNum type="arabicPeriod" startAt="4"/>
              <a:defRPr/>
            </a:pPr>
            <a:r>
              <a:rPr lang="ru-RU" sz="1600" dirty="0">
                <a:solidFill>
                  <a:prstClr val="black"/>
                </a:solidFill>
              </a:rPr>
              <a:t>Суды в Российской Федерации осуществляют правосудие в соответствии с их полномочиями, установленными настоящей Конституцией.</a:t>
            </a:r>
            <a:br>
              <a:rPr lang="ru-RU" sz="1600" dirty="0">
                <a:solidFill>
                  <a:prstClr val="black"/>
                </a:solidFill>
              </a:rPr>
            </a:br>
            <a:br>
              <a:rPr lang="ru-RU" sz="1600" dirty="0">
                <a:solidFill>
                  <a:prstClr val="black"/>
                </a:solidFill>
              </a:rPr>
            </a:br>
            <a:r>
              <a:rPr lang="ru-RU" sz="1600" dirty="0">
                <a:solidFill>
                  <a:prstClr val="black"/>
                </a:solidFill>
              </a:rPr>
              <a:t>После вступления в силу Конституции судьи всех судов Российской Федерации сохраняют свои полномочия до истечения срока, на который они были избраны. Вакантные должности замещаются в порядке, установленном настоящей Конституцией.</a:t>
            </a:r>
          </a:p>
        </p:txBody>
      </p:sp>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7" name="Скругленный прямоугольник 18">
            <a:hlinkClick r:id="rId3" action="ppaction://hlinksldjump"/>
            <a:extLst>
              <a:ext uri="{FF2B5EF4-FFF2-40B4-BE49-F238E27FC236}">
                <a16:creationId xmlns:a16="http://schemas.microsoft.com/office/drawing/2014/main" id="{9F31A575-FE0F-4674-8156-6F8A39580FB6}"/>
              </a:ext>
            </a:extLst>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8" name="Скругленный прямоугольник 18">
            <a:hlinkClick r:id="rId4" action="ppaction://hlinksldjump"/>
            <a:extLst>
              <a:ext uri="{FF2B5EF4-FFF2-40B4-BE49-F238E27FC236}">
                <a16:creationId xmlns:a16="http://schemas.microsoft.com/office/drawing/2014/main" id="{8CC054D1-E001-4AA3-AB55-A853337745C5}"/>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12618349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6" name="TextBox 5">
            <a:extLst>
              <a:ext uri="{FF2B5EF4-FFF2-40B4-BE49-F238E27FC236}">
                <a16:creationId xmlns:a16="http://schemas.microsoft.com/office/drawing/2014/main" id="{7F8BD846-AB49-4010-BF08-A013D08EC9D8}"/>
              </a:ext>
            </a:extLst>
          </p:cNvPr>
          <p:cNvSpPr txBox="1"/>
          <p:nvPr/>
        </p:nvSpPr>
        <p:spPr>
          <a:xfrm>
            <a:off x="522288" y="1385371"/>
            <a:ext cx="8099424" cy="2769989"/>
          </a:xfrm>
          <a:prstGeom prst="rect">
            <a:avLst/>
          </a:prstGeom>
          <a:noFill/>
        </p:spPr>
        <p:txBody>
          <a:bodyPr wrap="square" lIns="0" tIns="0" rIns="0" bIns="0" rtlCol="0">
            <a:spAutoFit/>
          </a:bodyPr>
          <a:lstStyle/>
          <a:p>
            <a:pPr marL="342900" lvl="0" indent="-342900" defTabSz="914377">
              <a:buFont typeface="+mj-lt"/>
              <a:buAutoNum type="arabicPeriod" startAt="6"/>
              <a:defRPr/>
            </a:pPr>
            <a:r>
              <a:rPr lang="ru-RU" sz="1800" dirty="0">
                <a:solidFill>
                  <a:prstClr val="black"/>
                </a:solidFill>
              </a:rPr>
              <a:t>Впредь до введения в действие федерального закона, устанавливающего порядок рассмотрения дел судом с участием присяжных заседателей, сохраняется прежний порядок судебного рассмотрения соответствующих дел.</a:t>
            </a:r>
          </a:p>
          <a:p>
            <a:pPr lvl="0" defTabSz="914377">
              <a:defRPr/>
            </a:pPr>
            <a:endParaRPr lang="ru-RU" sz="1800" dirty="0">
              <a:solidFill>
                <a:prstClr val="black"/>
              </a:solidFill>
            </a:endParaRPr>
          </a:p>
          <a:p>
            <a:pPr marL="355600" lvl="0" defTabSz="914377">
              <a:defRPr/>
            </a:pPr>
            <a:r>
              <a:rPr lang="ru-RU" sz="1800" dirty="0">
                <a:solidFill>
                  <a:prstClr val="black"/>
                </a:solidFill>
              </a:rPr>
              <a:t>До приведения уголовно-процессуального законодательства Российской Федерации в соответствие с положениями настоящей Конституции сохраняется прежний порядок ареста, содержания под стражей и задержания лиц, подозреваемых в совершении преступления.</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7" name="Скругленный прямоугольник 18">
            <a:hlinkClick r:id="rId3" action="ppaction://hlinksldjump"/>
            <a:extLst>
              <a:ext uri="{FF2B5EF4-FFF2-40B4-BE49-F238E27FC236}">
                <a16:creationId xmlns:a16="http://schemas.microsoft.com/office/drawing/2014/main" id="{7E77D3C3-14A8-446D-99BF-4AD70EDCED70}"/>
              </a:ext>
            </a:extLst>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8" name="Скругленный прямоугольник 18">
            <a:hlinkClick r:id="rId4" action="ppaction://hlinksldjump"/>
            <a:extLst>
              <a:ext uri="{FF2B5EF4-FFF2-40B4-BE49-F238E27FC236}">
                <a16:creationId xmlns:a16="http://schemas.microsoft.com/office/drawing/2014/main" id="{DA4C4A5B-8874-46E4-94F2-5A2EFF106CB8}"/>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1109699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117567"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Конституция Российской Федерации имеет высшую юридическую силу, прямое действие и применяется на всей территории Российской Федерации. Законы и иные правовые акты, принимаемые в Российской Федерации, не должны противоречить Конституции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Органы государственной власти, органы местного самоуправления, должностные лица, граждане и их объединения обязаны соблюдать Конституцию Российской Федерации и законы.</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7013" y="107151"/>
            <a:ext cx="1309975" cy="369332"/>
          </a:xfrm>
          <a:prstGeom prst="rect">
            <a:avLst/>
          </a:prstGeom>
          <a:noFill/>
        </p:spPr>
        <p:txBody>
          <a:bodyPr wrap="none" rtlCol="0">
            <a:spAutoFit/>
          </a:bodyPr>
          <a:lstStyle/>
          <a:p>
            <a:pPr algn="ctr" defTabSz="914377"/>
            <a:r>
              <a:rPr lang="ru-RU" sz="1800" b="1">
                <a:solidFill>
                  <a:srgbClr val="F7F6F4"/>
                </a:solidFill>
                <a:latin typeface="+mj-lt"/>
              </a:rPr>
              <a:t>Статья 15</a:t>
            </a:r>
          </a:p>
        </p:txBody>
      </p:sp>
      <p:sp>
        <p:nvSpPr>
          <p:cNvPr id="7" name="Скругленный прямоугольник 18">
            <a:hlinkClick r:id="rId3" action="ppaction://hlinksldjump"/>
            <a:extLst>
              <a:ext uri="{FF2B5EF4-FFF2-40B4-BE49-F238E27FC236}">
                <a16:creationId xmlns:a16="http://schemas.microsoft.com/office/drawing/2014/main" id="{B776E7D0-0773-40C1-95FF-C9FBC3E5BC9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37130195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6" name="TextBox 5">
            <a:extLst>
              <a:ext uri="{FF2B5EF4-FFF2-40B4-BE49-F238E27FC236}">
                <a16:creationId xmlns:a16="http://schemas.microsoft.com/office/drawing/2014/main" id="{7F8BD846-AB49-4010-BF08-A013D08EC9D8}"/>
              </a:ext>
            </a:extLst>
          </p:cNvPr>
          <p:cNvSpPr txBox="1"/>
          <p:nvPr/>
        </p:nvSpPr>
        <p:spPr>
          <a:xfrm>
            <a:off x="941614" y="1740753"/>
            <a:ext cx="7692571" cy="1661993"/>
          </a:xfrm>
          <a:prstGeom prst="rect">
            <a:avLst/>
          </a:prstGeom>
          <a:noFill/>
        </p:spPr>
        <p:txBody>
          <a:bodyPr wrap="square" lIns="0" tIns="0" rIns="0" bIns="0" rtlCol="0">
            <a:spAutoFit/>
          </a:bodyPr>
          <a:lstStyle/>
          <a:p>
            <a:pPr marL="342900" lvl="0" indent="-342900" defTabSz="914377">
              <a:buFont typeface="+mj-lt"/>
              <a:buAutoNum type="arabicPeriod" startAt="7"/>
              <a:defRPr/>
            </a:pPr>
            <a:r>
              <a:rPr lang="ru-RU" sz="1800" dirty="0">
                <a:solidFill>
                  <a:prstClr val="black"/>
                </a:solidFill>
              </a:rPr>
              <a:t>Совет Федерации первого созыва и Государственная Дума первого созыва избираются сроком на два года.</a:t>
            </a:r>
          </a:p>
          <a:p>
            <a:pPr marL="342900" lvl="0" indent="-342900" defTabSz="914377">
              <a:buFont typeface="+mj-lt"/>
              <a:buAutoNum type="arabicPeriod" startAt="7"/>
              <a:defRPr/>
            </a:pPr>
            <a:endParaRPr lang="ru-RU" sz="1800" dirty="0">
              <a:solidFill>
                <a:prstClr val="black"/>
              </a:solidFill>
            </a:endParaRPr>
          </a:p>
          <a:p>
            <a:pPr marL="342900" lvl="0" indent="-342900" defTabSz="914377">
              <a:buFont typeface="+mj-lt"/>
              <a:buAutoNum type="arabicPeriod" startAt="7"/>
              <a:defRPr/>
            </a:pPr>
            <a:r>
              <a:rPr lang="ru-RU" sz="1800" dirty="0">
                <a:solidFill>
                  <a:prstClr val="black"/>
                </a:solidFill>
              </a:rPr>
              <a:t>Совет Федерации на своё первое заседание собирается на тридцатый день после избрания. Первое заседание Совета Федерации открывает Президент Российской Федерации.</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7" name="Скругленный прямоугольник 18">
            <a:hlinkClick r:id="rId3" action="ppaction://hlinksldjump"/>
            <a:extLst>
              <a:ext uri="{FF2B5EF4-FFF2-40B4-BE49-F238E27FC236}">
                <a16:creationId xmlns:a16="http://schemas.microsoft.com/office/drawing/2014/main" id="{3FE45FCE-5769-4F8B-8780-52125BF7E461}"/>
              </a:ext>
            </a:extLst>
          </p:cNvPr>
          <p:cNvSpPr/>
          <p:nvPr/>
        </p:nvSpPr>
        <p:spPr>
          <a:xfrm>
            <a:off x="7458008"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8" name="Скругленный прямоугольник 18">
            <a:hlinkClick r:id="rId4" action="ppaction://hlinksldjump"/>
            <a:extLst>
              <a:ext uri="{FF2B5EF4-FFF2-40B4-BE49-F238E27FC236}">
                <a16:creationId xmlns:a16="http://schemas.microsoft.com/office/drawing/2014/main" id="{D8E785EB-0032-4FEB-867C-B39E9BCB4B42}"/>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314202874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Прямоугольник с двумя скругленными соседними углами 14"/>
          <p:cNvSpPr/>
          <p:nvPr/>
        </p:nvSpPr>
        <p:spPr>
          <a:xfrm rot="10800000">
            <a:off x="638629" y="4497"/>
            <a:ext cx="7866743"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303318" y="107151"/>
            <a:ext cx="6537367" cy="430887"/>
          </a:xfrm>
          <a:prstGeom prst="rect">
            <a:avLst/>
          </a:prstGeom>
          <a:noFill/>
        </p:spPr>
        <p:txBody>
          <a:bodyPr wrap="none" rtlCol="0">
            <a:spAutoFit/>
          </a:bodyPr>
          <a:lstStyle/>
          <a:p>
            <a:pPr algn="ctr" defTabSz="914377"/>
            <a:r>
              <a:rPr lang="ru-RU" sz="2200">
                <a:solidFill>
                  <a:srgbClr val="F7F6F4"/>
                </a:solidFill>
                <a:latin typeface="+mj-lt"/>
              </a:rPr>
              <a:t>Заключительные и переходные положения</a:t>
            </a:r>
          </a:p>
        </p:txBody>
      </p:sp>
      <p:sp>
        <p:nvSpPr>
          <p:cNvPr id="19" name="Скругленный прямоугольник 18">
            <a:hlinkClick r:id="rId4" action="ppaction://hlinksldjump"/>
          </p:cNvPr>
          <p:cNvSpPr/>
          <p:nvPr/>
        </p:nvSpPr>
        <p:spPr>
          <a:xfrm>
            <a:off x="6946900" y="4379320"/>
            <a:ext cx="1827679"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
        <p:nvSpPr>
          <p:cNvPr id="7" name="TextBox 6">
            <a:extLst>
              <a:ext uri="{FF2B5EF4-FFF2-40B4-BE49-F238E27FC236}">
                <a16:creationId xmlns:a16="http://schemas.microsoft.com/office/drawing/2014/main" id="{341702E2-6451-48C4-837C-27CB28DD3EBE}"/>
              </a:ext>
            </a:extLst>
          </p:cNvPr>
          <p:cNvSpPr txBox="1"/>
          <p:nvPr/>
        </p:nvSpPr>
        <p:spPr>
          <a:xfrm>
            <a:off x="725714" y="1203325"/>
            <a:ext cx="7692571" cy="3046988"/>
          </a:xfrm>
          <a:prstGeom prst="rect">
            <a:avLst/>
          </a:prstGeom>
          <a:noFill/>
        </p:spPr>
        <p:txBody>
          <a:bodyPr wrap="square" lIns="0" tIns="0" rIns="0" bIns="0" rtlCol="0">
            <a:spAutoFit/>
          </a:bodyPr>
          <a:lstStyle/>
          <a:p>
            <a:pPr marL="342900" lvl="0" indent="-342900" defTabSz="914377">
              <a:buFont typeface="+mj-lt"/>
              <a:buAutoNum type="arabicPeriod" startAt="9"/>
              <a:defRPr/>
            </a:pPr>
            <a:r>
              <a:rPr lang="ru-RU" sz="1800" dirty="0">
                <a:solidFill>
                  <a:prstClr val="black"/>
                </a:solidFill>
              </a:rPr>
              <a:t>Депутат Государственной Думы первого созыва может одновременно являться членом Правительства Российской Федерации. На депутатов Государственной Думы – членов Правительства Российской Федерации не распространяются положения настоящей Конституции о неприкосновенности депутатов в части ответственности за действия (или бездействие), связанные с выполнением служебных обязанностей.</a:t>
            </a:r>
          </a:p>
          <a:p>
            <a:pPr lvl="0" defTabSz="914377">
              <a:defRPr/>
            </a:pPr>
            <a:endParaRPr lang="ru-RU" sz="1800" dirty="0">
              <a:solidFill>
                <a:prstClr val="black"/>
              </a:solidFill>
            </a:endParaRPr>
          </a:p>
          <a:p>
            <a:pPr marL="355600" lvl="0" defTabSz="914377">
              <a:defRPr/>
            </a:pPr>
            <a:r>
              <a:rPr lang="ru-RU" sz="1800" dirty="0">
                <a:solidFill>
                  <a:prstClr val="black"/>
                </a:solidFill>
              </a:rPr>
              <a:t>Депутаты Совета Федерации первого созыва осуществляют свои полномочия на непостоянной основе.</a:t>
            </a:r>
            <a:endParaRPr kumimoji="0" lang="ru-RU"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9" name="Скругленный прямоугольник 18">
            <a:hlinkClick r:id="rId5" action="ppaction://hlinksldjump"/>
            <a:extLst>
              <a:ext uri="{FF2B5EF4-FFF2-40B4-BE49-F238E27FC236}">
                <a16:creationId xmlns:a16="http://schemas.microsoft.com/office/drawing/2014/main" id="{B644932E-E371-49E6-9A93-0A80D94E60F7}"/>
              </a:ext>
            </a:extLst>
          </p:cNvPr>
          <p:cNvSpPr/>
          <p:nvPr/>
        </p:nvSpPr>
        <p:spPr>
          <a:xfrm>
            <a:off x="400774" y="4384331"/>
            <a:ext cx="1316571"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Назад</a:t>
            </a:r>
          </a:p>
        </p:txBody>
      </p:sp>
    </p:spTree>
    <p:extLst>
      <p:ext uri="{BB962C8B-B14F-4D97-AF65-F5344CB8AC3E}">
        <p14:creationId xmlns:p14="http://schemas.microsoft.com/office/powerpoint/2010/main" val="32690293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998071"/>
            <a:ext cx="8538481" cy="3600986"/>
          </a:xfrm>
          <a:prstGeom prst="rect">
            <a:avLst/>
          </a:prstGeom>
          <a:noFill/>
        </p:spPr>
        <p:txBody>
          <a:bodyPr wrap="square" lIns="0" tIns="0" rIns="0" bIns="0" rtlCol="0">
            <a:spAutoFit/>
          </a:bodyPr>
          <a:lstStyle/>
          <a:p>
            <a:pPr marL="342900" indent="-342900" defTabSz="914377">
              <a:buFont typeface="+mj-lt"/>
              <a:buAutoNum type="arabicPeriod" startAt="3"/>
            </a:pPr>
            <a:r>
              <a:rPr lang="ru-RU" sz="1800" dirty="0">
                <a:solidFill>
                  <a:prstClr val="black"/>
                </a:solidFill>
              </a:rPr>
              <a:t>Законы подлежат </a:t>
            </a:r>
            <a:r>
              <a:rPr lang="ru-RU" sz="1800" dirty="0">
                <a:solidFill>
                  <a:prstClr val="black"/>
                </a:solidFill>
                <a:hlinkClick r:id="rId3"/>
              </a:rPr>
              <a:t>официальному опубликованию</a:t>
            </a:r>
            <a:r>
              <a:rPr lang="ru-RU" sz="1800" dirty="0">
                <a:solidFill>
                  <a:prstClr val="black"/>
                </a:solidFill>
              </a:rPr>
              <a:t>. Неопубликованные законы не применяются. Любые нормативные правовые акты, затрагивающие права, свободы и обязанности человека и гражданина, не могут применяться, если они не опубликованы официально для всеобщего сведения.</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Общепризнанные принципы и нормы международного права и международные договоры Российской Федерации являются составной частью её правовой системы. Если международным договором Российской Федерации установлены иные правила, чем предусмотренные законом, то применяются правила международного договора.</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7013" y="107151"/>
            <a:ext cx="1309975" cy="369332"/>
          </a:xfrm>
          <a:prstGeom prst="rect">
            <a:avLst/>
          </a:prstGeom>
          <a:noFill/>
        </p:spPr>
        <p:txBody>
          <a:bodyPr wrap="none" rtlCol="0">
            <a:spAutoFit/>
          </a:bodyPr>
          <a:lstStyle/>
          <a:p>
            <a:pPr algn="ctr" defTabSz="914377"/>
            <a:r>
              <a:rPr lang="ru-RU" sz="1800" b="1">
                <a:solidFill>
                  <a:srgbClr val="F7F6F4"/>
                </a:solidFill>
                <a:latin typeface="+mj-lt"/>
              </a:rPr>
              <a:t>Статья 15</a:t>
            </a:r>
          </a:p>
        </p:txBody>
      </p:sp>
      <p:sp>
        <p:nvSpPr>
          <p:cNvPr id="7" name="Скругленный прямоугольник 18">
            <a:hlinkClick r:id="rId4" action="ppaction://hlinksldjump"/>
            <a:extLst>
              <a:ext uri="{FF2B5EF4-FFF2-40B4-BE49-F238E27FC236}">
                <a16:creationId xmlns:a16="http://schemas.microsoft.com/office/drawing/2014/main" id="{B9A157D9-5A2D-4035-B8FA-4AB3975A742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84861738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78972" y="1463754"/>
            <a:ext cx="7827282"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Положения настоящей главы Конституции составляют основы конституционного строя Российской Федерации и не могут быть изменены иначе как в порядке, установленном настоящей Конституцией.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Никакие другие положения настоящей Конституции не могут противоречить основам конституционного строя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9"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16</a:t>
            </a:r>
          </a:p>
        </p:txBody>
      </p:sp>
      <p:sp>
        <p:nvSpPr>
          <p:cNvPr id="7" name="Скругленный прямоугольник 18">
            <a:hlinkClick r:id="rId3" action="ppaction://hlinksldjump"/>
            <a:extLst>
              <a:ext uri="{FF2B5EF4-FFF2-40B4-BE49-F238E27FC236}">
                <a16:creationId xmlns:a16="http://schemas.microsoft.com/office/drawing/2014/main" id="{A2BFF1AC-DDBB-44F8-8418-D833CDA0D39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28760959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991806" y="118120"/>
            <a:ext cx="5160388"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2 </a:t>
            </a:r>
          </a:p>
          <a:p>
            <a:pPr lvl="0" algn="ctr" defTabSz="914377"/>
            <a:r>
              <a:rPr lang="ru-RU" sz="1800" b="1">
                <a:solidFill>
                  <a:srgbClr val="F7F6F4"/>
                </a:solidFill>
                <a:latin typeface="Roboto Slab"/>
              </a:rPr>
              <a:t>Права и свободы человека и гражданина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095375"/>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17</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095375"/>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18</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095375"/>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19</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095375"/>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20</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095375"/>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21</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095375"/>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22</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095375"/>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23</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902314" y="2110459"/>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24</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1984543" y="2110459"/>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4" name="TextBox 53">
              <a:hlinkClick r:id="rId11"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25</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3066772" y="2110459"/>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2" name="TextBox 51">
              <a:hlinkClick r:id="rId12"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26</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4149001" y="2110459"/>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0" name="TextBox 49">
              <a:hlinkClick r:id="rId13"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27</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5231230" y="2110459"/>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8" name="TextBox 47">
              <a:hlinkClick r:id="rId14"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28</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6313459" y="2110459"/>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6" name="TextBox 45">
              <a:hlinkClick r:id="rId15"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29</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7395686" y="2110459"/>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6"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30</a:t>
              </a:r>
            </a:p>
          </p:txBody>
        </p:sp>
      </p:grpSp>
      <p:grpSp>
        <p:nvGrpSpPr>
          <p:cNvPr id="57" name="Группа 56">
            <a:extLst>
              <a:ext uri="{FF2B5EF4-FFF2-40B4-BE49-F238E27FC236}">
                <a16:creationId xmlns:a16="http://schemas.microsoft.com/office/drawing/2014/main" id="{4AAA3673-3663-45C8-A90E-E8F9F0638853}"/>
              </a:ext>
            </a:extLst>
          </p:cNvPr>
          <p:cNvGrpSpPr/>
          <p:nvPr/>
        </p:nvGrpSpPr>
        <p:grpSpPr>
          <a:xfrm>
            <a:off x="902314" y="3164631"/>
            <a:ext cx="846000" cy="846000"/>
            <a:chOff x="532399" y="1232101"/>
            <a:chExt cx="846000" cy="846000"/>
          </a:xfrm>
        </p:grpSpPr>
        <p:sp>
          <p:nvSpPr>
            <p:cNvPr id="61" name="Овал 60">
              <a:hlinkClick r:id="" action="ppaction://noaction"/>
              <a:extLst>
                <a:ext uri="{FF2B5EF4-FFF2-40B4-BE49-F238E27FC236}">
                  <a16:creationId xmlns:a16="http://schemas.microsoft.com/office/drawing/2014/main" id="{821CB5BB-3D30-4808-AB83-698FFA0033A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2" name="TextBox 61">
              <a:hlinkClick r:id="rId17" action="ppaction://hlinksldjump"/>
              <a:extLst>
                <a:ext uri="{FF2B5EF4-FFF2-40B4-BE49-F238E27FC236}">
                  <a16:creationId xmlns:a16="http://schemas.microsoft.com/office/drawing/2014/main" id="{D1BFA37A-5735-43C0-A499-A1179D8B658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31</a:t>
              </a:r>
            </a:p>
          </p:txBody>
        </p:sp>
      </p:grpSp>
      <p:grpSp>
        <p:nvGrpSpPr>
          <p:cNvPr id="63" name="Группа 62">
            <a:extLst>
              <a:ext uri="{FF2B5EF4-FFF2-40B4-BE49-F238E27FC236}">
                <a16:creationId xmlns:a16="http://schemas.microsoft.com/office/drawing/2014/main" id="{0267FF75-B3EE-44D3-BA36-4FD096717610}"/>
              </a:ext>
            </a:extLst>
          </p:cNvPr>
          <p:cNvGrpSpPr/>
          <p:nvPr/>
        </p:nvGrpSpPr>
        <p:grpSpPr>
          <a:xfrm>
            <a:off x="1984543" y="3164631"/>
            <a:ext cx="846000" cy="846000"/>
            <a:chOff x="532399" y="1232101"/>
            <a:chExt cx="846000" cy="846000"/>
          </a:xfrm>
        </p:grpSpPr>
        <p:sp>
          <p:nvSpPr>
            <p:cNvPr id="64" name="Овал 63">
              <a:hlinkClick r:id="" action="ppaction://noaction"/>
              <a:extLst>
                <a:ext uri="{FF2B5EF4-FFF2-40B4-BE49-F238E27FC236}">
                  <a16:creationId xmlns:a16="http://schemas.microsoft.com/office/drawing/2014/main" id="{F56D9A1B-6AFD-4108-895C-14BB39966517}"/>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5" name="TextBox 64">
              <a:hlinkClick r:id="rId18" action="ppaction://hlinksldjump"/>
              <a:extLst>
                <a:ext uri="{FF2B5EF4-FFF2-40B4-BE49-F238E27FC236}">
                  <a16:creationId xmlns:a16="http://schemas.microsoft.com/office/drawing/2014/main" id="{710B34A8-DF47-4753-AB4A-A23AF4C79E75}"/>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32</a:t>
              </a:r>
            </a:p>
          </p:txBody>
        </p:sp>
      </p:grpSp>
      <p:grpSp>
        <p:nvGrpSpPr>
          <p:cNvPr id="66" name="Группа 65">
            <a:extLst>
              <a:ext uri="{FF2B5EF4-FFF2-40B4-BE49-F238E27FC236}">
                <a16:creationId xmlns:a16="http://schemas.microsoft.com/office/drawing/2014/main" id="{5D5C82DF-8417-4656-B166-157B21C34BD2}"/>
              </a:ext>
            </a:extLst>
          </p:cNvPr>
          <p:cNvGrpSpPr/>
          <p:nvPr/>
        </p:nvGrpSpPr>
        <p:grpSpPr>
          <a:xfrm>
            <a:off x="3066772" y="3164631"/>
            <a:ext cx="846000" cy="846000"/>
            <a:chOff x="532399" y="1232101"/>
            <a:chExt cx="846000" cy="846000"/>
          </a:xfrm>
        </p:grpSpPr>
        <p:sp>
          <p:nvSpPr>
            <p:cNvPr id="67" name="Овал 66">
              <a:hlinkClick r:id="" action="ppaction://noaction"/>
              <a:extLst>
                <a:ext uri="{FF2B5EF4-FFF2-40B4-BE49-F238E27FC236}">
                  <a16:creationId xmlns:a16="http://schemas.microsoft.com/office/drawing/2014/main" id="{E3D7BE26-613A-4202-89FC-BFFCA9E0EEE5}"/>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8" name="TextBox 67">
              <a:hlinkClick r:id="rId19" action="ppaction://hlinksldjump"/>
              <a:extLst>
                <a:ext uri="{FF2B5EF4-FFF2-40B4-BE49-F238E27FC236}">
                  <a16:creationId xmlns:a16="http://schemas.microsoft.com/office/drawing/2014/main" id="{3254437D-310F-447A-A1A7-33AC3F932FC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lang="ru-RU" sz="1400" b="1">
                  <a:solidFill>
                    <a:prstClr val="white"/>
                  </a:solidFill>
                  <a:latin typeface="Roboto Slab"/>
                </a:rPr>
                <a:t>33</a:t>
              </a: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grpSp>
      <p:grpSp>
        <p:nvGrpSpPr>
          <p:cNvPr id="69" name="Группа 68">
            <a:extLst>
              <a:ext uri="{FF2B5EF4-FFF2-40B4-BE49-F238E27FC236}">
                <a16:creationId xmlns:a16="http://schemas.microsoft.com/office/drawing/2014/main" id="{549E2D9E-1830-4B13-8DE6-6C2BC0F44381}"/>
              </a:ext>
            </a:extLst>
          </p:cNvPr>
          <p:cNvGrpSpPr/>
          <p:nvPr/>
        </p:nvGrpSpPr>
        <p:grpSpPr>
          <a:xfrm>
            <a:off x="4149001" y="3164631"/>
            <a:ext cx="846000" cy="846000"/>
            <a:chOff x="532399" y="1232101"/>
            <a:chExt cx="846000" cy="846000"/>
          </a:xfrm>
        </p:grpSpPr>
        <p:sp>
          <p:nvSpPr>
            <p:cNvPr id="70" name="Овал 69">
              <a:hlinkClick r:id="" action="ppaction://noaction"/>
              <a:extLst>
                <a:ext uri="{FF2B5EF4-FFF2-40B4-BE49-F238E27FC236}">
                  <a16:creationId xmlns:a16="http://schemas.microsoft.com/office/drawing/2014/main" id="{FD9B92C5-AE46-4654-AE93-278B0C5CA12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71" name="TextBox 70">
              <a:hlinkClick r:id="rId20" action="ppaction://hlinksldjump"/>
              <a:extLst>
                <a:ext uri="{FF2B5EF4-FFF2-40B4-BE49-F238E27FC236}">
                  <a16:creationId xmlns:a16="http://schemas.microsoft.com/office/drawing/2014/main" id="{BC8D8339-3B6D-46B6-807D-9FEA34EB6B8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34</a:t>
              </a:r>
            </a:p>
          </p:txBody>
        </p:sp>
      </p:grpSp>
      <p:grpSp>
        <p:nvGrpSpPr>
          <p:cNvPr id="72" name="Группа 71">
            <a:extLst>
              <a:ext uri="{FF2B5EF4-FFF2-40B4-BE49-F238E27FC236}">
                <a16:creationId xmlns:a16="http://schemas.microsoft.com/office/drawing/2014/main" id="{207FF562-D123-414D-A539-FDF0A0C84831}"/>
              </a:ext>
            </a:extLst>
          </p:cNvPr>
          <p:cNvGrpSpPr/>
          <p:nvPr/>
        </p:nvGrpSpPr>
        <p:grpSpPr>
          <a:xfrm>
            <a:off x="5231230" y="3164631"/>
            <a:ext cx="846000" cy="846000"/>
            <a:chOff x="532399" y="1232101"/>
            <a:chExt cx="846000" cy="846000"/>
          </a:xfrm>
        </p:grpSpPr>
        <p:sp>
          <p:nvSpPr>
            <p:cNvPr id="73" name="Овал 72">
              <a:hlinkClick r:id="" action="ppaction://noaction"/>
              <a:extLst>
                <a:ext uri="{FF2B5EF4-FFF2-40B4-BE49-F238E27FC236}">
                  <a16:creationId xmlns:a16="http://schemas.microsoft.com/office/drawing/2014/main" id="{75FD7E99-C8B1-4781-937D-A3C344867EF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74" name="TextBox 73">
              <a:hlinkClick r:id="rId21" action="ppaction://hlinksldjump"/>
              <a:extLst>
                <a:ext uri="{FF2B5EF4-FFF2-40B4-BE49-F238E27FC236}">
                  <a16:creationId xmlns:a16="http://schemas.microsoft.com/office/drawing/2014/main" id="{EE0E43EB-2991-4B95-96C4-72718CC4A70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35</a:t>
              </a:r>
            </a:p>
          </p:txBody>
        </p:sp>
      </p:grpSp>
      <p:grpSp>
        <p:nvGrpSpPr>
          <p:cNvPr id="79" name="Группа 78">
            <a:extLst>
              <a:ext uri="{FF2B5EF4-FFF2-40B4-BE49-F238E27FC236}">
                <a16:creationId xmlns:a16="http://schemas.microsoft.com/office/drawing/2014/main" id="{1C4BB669-15BB-4F2F-A2A1-D207B2375FB7}"/>
              </a:ext>
            </a:extLst>
          </p:cNvPr>
          <p:cNvGrpSpPr/>
          <p:nvPr/>
        </p:nvGrpSpPr>
        <p:grpSpPr>
          <a:xfrm>
            <a:off x="6313459" y="3164631"/>
            <a:ext cx="846000" cy="846000"/>
            <a:chOff x="532399" y="1232101"/>
            <a:chExt cx="846000" cy="846000"/>
          </a:xfrm>
        </p:grpSpPr>
        <p:sp>
          <p:nvSpPr>
            <p:cNvPr id="80" name="Овал 79">
              <a:hlinkClick r:id="" action="ppaction://noaction"/>
              <a:extLst>
                <a:ext uri="{FF2B5EF4-FFF2-40B4-BE49-F238E27FC236}">
                  <a16:creationId xmlns:a16="http://schemas.microsoft.com/office/drawing/2014/main" id="{2DED8C8D-7F6E-4B2C-8BDC-C0D08C21686D}"/>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81" name="TextBox 80">
              <a:hlinkClick r:id="rId22" action="ppaction://hlinksldjump"/>
              <a:extLst>
                <a:ext uri="{FF2B5EF4-FFF2-40B4-BE49-F238E27FC236}">
                  <a16:creationId xmlns:a16="http://schemas.microsoft.com/office/drawing/2014/main" id="{B074AB77-7859-4C12-8DA5-653E493C5C6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36</a:t>
              </a:r>
            </a:p>
          </p:txBody>
        </p:sp>
      </p:grpSp>
      <p:grpSp>
        <p:nvGrpSpPr>
          <p:cNvPr id="82" name="Группа 81">
            <a:extLst>
              <a:ext uri="{FF2B5EF4-FFF2-40B4-BE49-F238E27FC236}">
                <a16:creationId xmlns:a16="http://schemas.microsoft.com/office/drawing/2014/main" id="{B9783FAB-F5E2-4620-A812-184E2B83D1D9}"/>
              </a:ext>
            </a:extLst>
          </p:cNvPr>
          <p:cNvGrpSpPr/>
          <p:nvPr/>
        </p:nvGrpSpPr>
        <p:grpSpPr>
          <a:xfrm>
            <a:off x="7395686" y="3164631"/>
            <a:ext cx="846000" cy="846000"/>
            <a:chOff x="532399" y="1232101"/>
            <a:chExt cx="846000" cy="846000"/>
          </a:xfrm>
        </p:grpSpPr>
        <p:sp>
          <p:nvSpPr>
            <p:cNvPr id="83" name="Овал 82">
              <a:hlinkClick r:id="" action="ppaction://noaction"/>
              <a:extLst>
                <a:ext uri="{FF2B5EF4-FFF2-40B4-BE49-F238E27FC236}">
                  <a16:creationId xmlns:a16="http://schemas.microsoft.com/office/drawing/2014/main" id="{0B742B22-A2D0-4D3B-910F-170485C053AD}"/>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84" name="TextBox 83">
              <a:hlinkClick r:id="rId23" action="ppaction://hlinksldjump"/>
              <a:extLst>
                <a:ext uri="{FF2B5EF4-FFF2-40B4-BE49-F238E27FC236}">
                  <a16:creationId xmlns:a16="http://schemas.microsoft.com/office/drawing/2014/main" id="{B9D2ECD3-21F3-40E8-B19C-3709B05EEC6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37</a:t>
              </a:r>
            </a:p>
          </p:txBody>
        </p:sp>
      </p:grpSp>
      <p:sp>
        <p:nvSpPr>
          <p:cNvPr id="76" name="Скругленный прямоугольник 18">
            <a:hlinkClick r:id="rId24" action="ppaction://hlinksldjump"/>
            <a:extLst>
              <a:ext uri="{FF2B5EF4-FFF2-40B4-BE49-F238E27FC236}">
                <a16:creationId xmlns:a16="http://schemas.microsoft.com/office/drawing/2014/main" id="{2A8B481A-22D8-47A3-B974-073463F961E1}"/>
              </a:ext>
            </a:extLst>
          </p:cNvPr>
          <p:cNvSpPr/>
          <p:nvPr/>
        </p:nvSpPr>
        <p:spPr>
          <a:xfrm>
            <a:off x="389801" y="4320742"/>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77" name="Скругленный прямоугольник 18">
            <a:hlinkClick r:id="rId25" action="ppaction://hlinksldjump"/>
            <a:extLst>
              <a:ext uri="{FF2B5EF4-FFF2-40B4-BE49-F238E27FC236}">
                <a16:creationId xmlns:a16="http://schemas.microsoft.com/office/drawing/2014/main" id="{0E44C870-F58E-463C-A530-9080196CDC43}"/>
              </a:ext>
            </a:extLst>
          </p:cNvPr>
          <p:cNvSpPr/>
          <p:nvPr/>
        </p:nvSpPr>
        <p:spPr>
          <a:xfrm>
            <a:off x="7075564" y="4320742"/>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69906643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991806" y="118120"/>
            <a:ext cx="5160388"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2 </a:t>
            </a:r>
          </a:p>
          <a:p>
            <a:pPr lvl="0" algn="ctr" defTabSz="914377"/>
            <a:r>
              <a:rPr lang="ru-RU" sz="1800" b="1">
                <a:solidFill>
                  <a:srgbClr val="F7F6F4"/>
                </a:solidFill>
                <a:latin typeface="Roboto Slab"/>
              </a:rPr>
              <a:t>Права и свободы человека и гражданина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17" name="Группа 16">
            <a:extLst>
              <a:ext uri="{FF2B5EF4-FFF2-40B4-BE49-F238E27FC236}">
                <a16:creationId xmlns:a16="http://schemas.microsoft.com/office/drawing/2014/main" id="{A7E8F47D-AFBB-43B3-8E80-B789B79BFA45}"/>
              </a:ext>
            </a:extLst>
          </p:cNvPr>
          <p:cNvGrpSpPr/>
          <p:nvPr/>
        </p:nvGrpSpPr>
        <p:grpSpPr>
          <a:xfrm>
            <a:off x="902314" y="1060182"/>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3"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38</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1983090" y="1060182"/>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4"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39</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3063866" y="1060182"/>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5"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40</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4144642" y="1060182"/>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6"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41</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5225418" y="1060182"/>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7"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42</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6306194" y="1060182"/>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8"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43</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890849" y="2090915"/>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4" name="TextBox 53">
              <a:hlinkClick r:id="rId9"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45</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1973077" y="2090915"/>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2" name="TextBox 51">
              <a:hlinkClick r:id="rId10"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46</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3055305" y="2090915"/>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0" name="TextBox 49">
              <a:hlinkClick r:id="rId11"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47</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4137533" y="2090915"/>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8" name="TextBox 47">
              <a:hlinkClick r:id="rId12"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48</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5219761" y="2090915"/>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6" name="TextBox 45">
              <a:hlinkClick r:id="rId13"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49</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6301989" y="2090915"/>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4"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50</a:t>
              </a:r>
            </a:p>
          </p:txBody>
        </p:sp>
      </p:grpSp>
      <p:grpSp>
        <p:nvGrpSpPr>
          <p:cNvPr id="63" name="Группа 62">
            <a:extLst>
              <a:ext uri="{FF2B5EF4-FFF2-40B4-BE49-F238E27FC236}">
                <a16:creationId xmlns:a16="http://schemas.microsoft.com/office/drawing/2014/main" id="{0267FF75-B3EE-44D3-BA36-4FD096717610}"/>
              </a:ext>
            </a:extLst>
          </p:cNvPr>
          <p:cNvGrpSpPr/>
          <p:nvPr/>
        </p:nvGrpSpPr>
        <p:grpSpPr>
          <a:xfrm>
            <a:off x="890845" y="3156541"/>
            <a:ext cx="846000" cy="846000"/>
            <a:chOff x="532399" y="1232101"/>
            <a:chExt cx="846000" cy="846000"/>
          </a:xfrm>
        </p:grpSpPr>
        <p:sp>
          <p:nvSpPr>
            <p:cNvPr id="64" name="Овал 63">
              <a:hlinkClick r:id="" action="ppaction://noaction"/>
              <a:extLst>
                <a:ext uri="{FF2B5EF4-FFF2-40B4-BE49-F238E27FC236}">
                  <a16:creationId xmlns:a16="http://schemas.microsoft.com/office/drawing/2014/main" id="{F56D9A1B-6AFD-4108-895C-14BB39966517}"/>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5" name="TextBox 64">
              <a:hlinkClick r:id="rId15" action="ppaction://hlinksldjump"/>
              <a:extLst>
                <a:ext uri="{FF2B5EF4-FFF2-40B4-BE49-F238E27FC236}">
                  <a16:creationId xmlns:a16="http://schemas.microsoft.com/office/drawing/2014/main" id="{710B34A8-DF47-4753-AB4A-A23AF4C79E75}"/>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52</a:t>
              </a:r>
            </a:p>
          </p:txBody>
        </p:sp>
      </p:grpSp>
      <p:grpSp>
        <p:nvGrpSpPr>
          <p:cNvPr id="66" name="Группа 65">
            <a:extLst>
              <a:ext uri="{FF2B5EF4-FFF2-40B4-BE49-F238E27FC236}">
                <a16:creationId xmlns:a16="http://schemas.microsoft.com/office/drawing/2014/main" id="{5D5C82DF-8417-4656-B166-157B21C34BD2}"/>
              </a:ext>
            </a:extLst>
          </p:cNvPr>
          <p:cNvGrpSpPr/>
          <p:nvPr/>
        </p:nvGrpSpPr>
        <p:grpSpPr>
          <a:xfrm>
            <a:off x="1973074" y="3156541"/>
            <a:ext cx="846000" cy="846000"/>
            <a:chOff x="532399" y="1232101"/>
            <a:chExt cx="846000" cy="846000"/>
          </a:xfrm>
        </p:grpSpPr>
        <p:sp>
          <p:nvSpPr>
            <p:cNvPr id="67" name="Овал 66">
              <a:hlinkClick r:id="" action="ppaction://noaction"/>
              <a:extLst>
                <a:ext uri="{FF2B5EF4-FFF2-40B4-BE49-F238E27FC236}">
                  <a16:creationId xmlns:a16="http://schemas.microsoft.com/office/drawing/2014/main" id="{E3D7BE26-613A-4202-89FC-BFFCA9E0EEE5}"/>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8" name="TextBox 67">
              <a:hlinkClick r:id="rId16" action="ppaction://hlinksldjump"/>
              <a:extLst>
                <a:ext uri="{FF2B5EF4-FFF2-40B4-BE49-F238E27FC236}">
                  <a16:creationId xmlns:a16="http://schemas.microsoft.com/office/drawing/2014/main" id="{3254437D-310F-447A-A1A7-33AC3F932FC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lang="ru-RU" sz="1400" b="1">
                  <a:solidFill>
                    <a:prstClr val="white"/>
                  </a:solidFill>
                  <a:latin typeface="Roboto Slab"/>
                </a:rPr>
                <a:t>53</a:t>
              </a: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grpSp>
      <p:grpSp>
        <p:nvGrpSpPr>
          <p:cNvPr id="69" name="Группа 68">
            <a:extLst>
              <a:ext uri="{FF2B5EF4-FFF2-40B4-BE49-F238E27FC236}">
                <a16:creationId xmlns:a16="http://schemas.microsoft.com/office/drawing/2014/main" id="{549E2D9E-1830-4B13-8DE6-6C2BC0F44381}"/>
              </a:ext>
            </a:extLst>
          </p:cNvPr>
          <p:cNvGrpSpPr/>
          <p:nvPr/>
        </p:nvGrpSpPr>
        <p:grpSpPr>
          <a:xfrm>
            <a:off x="3055303" y="3156541"/>
            <a:ext cx="846000" cy="846000"/>
            <a:chOff x="532399" y="1232101"/>
            <a:chExt cx="846000" cy="846000"/>
          </a:xfrm>
        </p:grpSpPr>
        <p:sp>
          <p:nvSpPr>
            <p:cNvPr id="70" name="Овал 69">
              <a:hlinkClick r:id="" action="ppaction://noaction"/>
              <a:extLst>
                <a:ext uri="{FF2B5EF4-FFF2-40B4-BE49-F238E27FC236}">
                  <a16:creationId xmlns:a16="http://schemas.microsoft.com/office/drawing/2014/main" id="{FD9B92C5-AE46-4654-AE93-278B0C5CA12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71" name="TextBox 70">
              <a:hlinkClick r:id="rId17" action="ppaction://hlinksldjump"/>
              <a:extLst>
                <a:ext uri="{FF2B5EF4-FFF2-40B4-BE49-F238E27FC236}">
                  <a16:creationId xmlns:a16="http://schemas.microsoft.com/office/drawing/2014/main" id="{BC8D8339-3B6D-46B6-807D-9FEA34EB6B8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54</a:t>
              </a:r>
            </a:p>
          </p:txBody>
        </p:sp>
      </p:grpSp>
      <p:grpSp>
        <p:nvGrpSpPr>
          <p:cNvPr id="72" name="Группа 71">
            <a:extLst>
              <a:ext uri="{FF2B5EF4-FFF2-40B4-BE49-F238E27FC236}">
                <a16:creationId xmlns:a16="http://schemas.microsoft.com/office/drawing/2014/main" id="{207FF562-D123-414D-A539-FDF0A0C84831}"/>
              </a:ext>
            </a:extLst>
          </p:cNvPr>
          <p:cNvGrpSpPr/>
          <p:nvPr/>
        </p:nvGrpSpPr>
        <p:grpSpPr>
          <a:xfrm>
            <a:off x="4137532" y="3156541"/>
            <a:ext cx="846000" cy="846000"/>
            <a:chOff x="532399" y="1232101"/>
            <a:chExt cx="846000" cy="846000"/>
          </a:xfrm>
        </p:grpSpPr>
        <p:sp>
          <p:nvSpPr>
            <p:cNvPr id="73" name="Овал 72">
              <a:hlinkClick r:id="" action="ppaction://noaction"/>
              <a:extLst>
                <a:ext uri="{FF2B5EF4-FFF2-40B4-BE49-F238E27FC236}">
                  <a16:creationId xmlns:a16="http://schemas.microsoft.com/office/drawing/2014/main" id="{75FD7E99-C8B1-4781-937D-A3C344867EF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74" name="TextBox 73">
              <a:hlinkClick r:id="rId18" action="ppaction://hlinksldjump"/>
              <a:extLst>
                <a:ext uri="{FF2B5EF4-FFF2-40B4-BE49-F238E27FC236}">
                  <a16:creationId xmlns:a16="http://schemas.microsoft.com/office/drawing/2014/main" id="{EE0E43EB-2991-4B95-96C4-72718CC4A70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55</a:t>
              </a:r>
            </a:p>
          </p:txBody>
        </p:sp>
      </p:grpSp>
      <p:grpSp>
        <p:nvGrpSpPr>
          <p:cNvPr id="79" name="Группа 78">
            <a:extLst>
              <a:ext uri="{FF2B5EF4-FFF2-40B4-BE49-F238E27FC236}">
                <a16:creationId xmlns:a16="http://schemas.microsoft.com/office/drawing/2014/main" id="{1C4BB669-15BB-4F2F-A2A1-D207B2375FB7}"/>
              </a:ext>
            </a:extLst>
          </p:cNvPr>
          <p:cNvGrpSpPr/>
          <p:nvPr/>
        </p:nvGrpSpPr>
        <p:grpSpPr>
          <a:xfrm>
            <a:off x="5219761" y="3156541"/>
            <a:ext cx="846000" cy="846000"/>
            <a:chOff x="532399" y="1232101"/>
            <a:chExt cx="846000" cy="846000"/>
          </a:xfrm>
        </p:grpSpPr>
        <p:sp>
          <p:nvSpPr>
            <p:cNvPr id="80" name="Овал 79">
              <a:hlinkClick r:id="" action="ppaction://noaction"/>
              <a:extLst>
                <a:ext uri="{FF2B5EF4-FFF2-40B4-BE49-F238E27FC236}">
                  <a16:creationId xmlns:a16="http://schemas.microsoft.com/office/drawing/2014/main" id="{2DED8C8D-7F6E-4B2C-8BDC-C0D08C21686D}"/>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81" name="TextBox 80">
              <a:hlinkClick r:id="rId19" action="ppaction://hlinksldjump"/>
              <a:extLst>
                <a:ext uri="{FF2B5EF4-FFF2-40B4-BE49-F238E27FC236}">
                  <a16:creationId xmlns:a16="http://schemas.microsoft.com/office/drawing/2014/main" id="{B074AB77-7859-4C12-8DA5-653E493C5C6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56</a:t>
              </a:r>
            </a:p>
          </p:txBody>
        </p:sp>
      </p:grpSp>
      <p:grpSp>
        <p:nvGrpSpPr>
          <p:cNvPr id="82" name="Группа 81">
            <a:extLst>
              <a:ext uri="{FF2B5EF4-FFF2-40B4-BE49-F238E27FC236}">
                <a16:creationId xmlns:a16="http://schemas.microsoft.com/office/drawing/2014/main" id="{B9783FAB-F5E2-4620-A812-184E2B83D1D9}"/>
              </a:ext>
            </a:extLst>
          </p:cNvPr>
          <p:cNvGrpSpPr/>
          <p:nvPr/>
        </p:nvGrpSpPr>
        <p:grpSpPr>
          <a:xfrm>
            <a:off x="6301988" y="3156541"/>
            <a:ext cx="846000" cy="846000"/>
            <a:chOff x="532399" y="1232101"/>
            <a:chExt cx="846000" cy="846000"/>
          </a:xfrm>
        </p:grpSpPr>
        <p:sp>
          <p:nvSpPr>
            <p:cNvPr id="83" name="Овал 82">
              <a:hlinkClick r:id="" action="ppaction://noaction"/>
              <a:extLst>
                <a:ext uri="{FF2B5EF4-FFF2-40B4-BE49-F238E27FC236}">
                  <a16:creationId xmlns:a16="http://schemas.microsoft.com/office/drawing/2014/main" id="{0B742B22-A2D0-4D3B-910F-170485C053AD}"/>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84" name="TextBox 83">
              <a:hlinkClick r:id="rId20" action="ppaction://hlinksldjump"/>
              <a:extLst>
                <a:ext uri="{FF2B5EF4-FFF2-40B4-BE49-F238E27FC236}">
                  <a16:creationId xmlns:a16="http://schemas.microsoft.com/office/drawing/2014/main" id="{B9D2ECD3-21F3-40E8-B19C-3709B05EEC6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57</a:t>
              </a:r>
            </a:p>
          </p:txBody>
        </p:sp>
      </p:grpSp>
      <p:sp>
        <p:nvSpPr>
          <p:cNvPr id="85" name="Скругленный прямоугольник 18">
            <a:hlinkClick r:id="rId21" action="ppaction://hlinksldjump"/>
            <a:extLst>
              <a:ext uri="{FF2B5EF4-FFF2-40B4-BE49-F238E27FC236}">
                <a16:creationId xmlns:a16="http://schemas.microsoft.com/office/drawing/2014/main" id="{25B09723-9551-4D76-A87F-CADB9050DF88}"/>
              </a:ext>
            </a:extLst>
          </p:cNvPr>
          <p:cNvSpPr/>
          <p:nvPr/>
        </p:nvSpPr>
        <p:spPr>
          <a:xfrm>
            <a:off x="389801" y="4320742"/>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75" name="Скругленный прямоугольник 18">
            <a:hlinkClick r:id="rId22" action="ppaction://hlinksldjump"/>
            <a:extLst>
              <a:ext uri="{FF2B5EF4-FFF2-40B4-BE49-F238E27FC236}">
                <a16:creationId xmlns:a16="http://schemas.microsoft.com/office/drawing/2014/main" id="{19BBB60E-9F00-480D-940D-9A8876F9F4B5}"/>
              </a:ext>
            </a:extLst>
          </p:cNvPr>
          <p:cNvSpPr/>
          <p:nvPr/>
        </p:nvSpPr>
        <p:spPr>
          <a:xfrm>
            <a:off x="7075564" y="4320742"/>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
        <p:nvSpPr>
          <p:cNvPr id="77" name="Скругленный прямоугольник 18">
            <a:hlinkClick r:id="rId23" action="ppaction://hlinksldjump"/>
            <a:extLst>
              <a:ext uri="{FF2B5EF4-FFF2-40B4-BE49-F238E27FC236}">
                <a16:creationId xmlns:a16="http://schemas.microsoft.com/office/drawing/2014/main" id="{AB015FAA-A863-4D50-B14D-632D51C89CB4}"/>
              </a:ext>
            </a:extLst>
          </p:cNvPr>
          <p:cNvSpPr/>
          <p:nvPr/>
        </p:nvSpPr>
        <p:spPr>
          <a:xfrm>
            <a:off x="1991806" y="4320741"/>
            <a:ext cx="1441676"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dirty="0">
                <a:solidFill>
                  <a:schemeClr val="tx1">
                    <a:lumMod val="75000"/>
                    <a:lumOff val="25000"/>
                  </a:schemeClr>
                </a:solidFill>
              </a:rPr>
              <a:t>Статьи 17–37 </a:t>
            </a:r>
          </a:p>
        </p:txBody>
      </p:sp>
      <p:grpSp>
        <p:nvGrpSpPr>
          <p:cNvPr id="78" name="Группа 77">
            <a:extLst>
              <a:ext uri="{FF2B5EF4-FFF2-40B4-BE49-F238E27FC236}">
                <a16:creationId xmlns:a16="http://schemas.microsoft.com/office/drawing/2014/main" id="{95D3793C-4772-4C18-B5E7-42A118FCC8BF}"/>
              </a:ext>
            </a:extLst>
          </p:cNvPr>
          <p:cNvGrpSpPr/>
          <p:nvPr/>
        </p:nvGrpSpPr>
        <p:grpSpPr>
          <a:xfrm>
            <a:off x="7386970" y="1029392"/>
            <a:ext cx="846000" cy="846000"/>
            <a:chOff x="532399" y="1232101"/>
            <a:chExt cx="846000" cy="846000"/>
          </a:xfrm>
        </p:grpSpPr>
        <p:sp>
          <p:nvSpPr>
            <p:cNvPr id="86" name="Овал 85">
              <a:hlinkClick r:id="" action="ppaction://noaction"/>
              <a:extLst>
                <a:ext uri="{FF2B5EF4-FFF2-40B4-BE49-F238E27FC236}">
                  <a16:creationId xmlns:a16="http://schemas.microsoft.com/office/drawing/2014/main" id="{AF0F496F-A473-4692-B7DD-1AFD3BD4B4E8}"/>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87" name="TextBox 86">
              <a:hlinkClick r:id="rId24" action="ppaction://hlinksldjump"/>
              <a:extLst>
                <a:ext uri="{FF2B5EF4-FFF2-40B4-BE49-F238E27FC236}">
                  <a16:creationId xmlns:a16="http://schemas.microsoft.com/office/drawing/2014/main" id="{814DF413-B62F-4EB0-8D90-006CABA37B5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44</a:t>
              </a:r>
            </a:p>
          </p:txBody>
        </p:sp>
      </p:grpSp>
      <p:grpSp>
        <p:nvGrpSpPr>
          <p:cNvPr id="88" name="Группа 87">
            <a:extLst>
              <a:ext uri="{FF2B5EF4-FFF2-40B4-BE49-F238E27FC236}">
                <a16:creationId xmlns:a16="http://schemas.microsoft.com/office/drawing/2014/main" id="{6447A06D-4047-4863-90AB-A66E14DE9A31}"/>
              </a:ext>
            </a:extLst>
          </p:cNvPr>
          <p:cNvGrpSpPr/>
          <p:nvPr/>
        </p:nvGrpSpPr>
        <p:grpSpPr>
          <a:xfrm>
            <a:off x="7384219" y="2090915"/>
            <a:ext cx="846000" cy="846000"/>
            <a:chOff x="532399" y="1232101"/>
            <a:chExt cx="846000" cy="846000"/>
          </a:xfrm>
        </p:grpSpPr>
        <p:sp>
          <p:nvSpPr>
            <p:cNvPr id="89" name="Овал 88">
              <a:hlinkClick r:id="" action="ppaction://noaction"/>
              <a:extLst>
                <a:ext uri="{FF2B5EF4-FFF2-40B4-BE49-F238E27FC236}">
                  <a16:creationId xmlns:a16="http://schemas.microsoft.com/office/drawing/2014/main" id="{DB2A064F-D0D7-4F55-B803-46857FBF097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90" name="TextBox 89">
              <a:hlinkClick r:id="rId25" action="ppaction://hlinksldjump"/>
              <a:extLst>
                <a:ext uri="{FF2B5EF4-FFF2-40B4-BE49-F238E27FC236}">
                  <a16:creationId xmlns:a16="http://schemas.microsoft.com/office/drawing/2014/main" id="{172982B2-4F66-42E2-A515-9882516778A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51</a:t>
              </a:r>
            </a:p>
          </p:txBody>
        </p:sp>
      </p:grpSp>
      <p:grpSp>
        <p:nvGrpSpPr>
          <p:cNvPr id="91" name="Группа 90">
            <a:extLst>
              <a:ext uri="{FF2B5EF4-FFF2-40B4-BE49-F238E27FC236}">
                <a16:creationId xmlns:a16="http://schemas.microsoft.com/office/drawing/2014/main" id="{A65AE783-9156-495C-B58A-7F61143D627F}"/>
              </a:ext>
            </a:extLst>
          </p:cNvPr>
          <p:cNvGrpSpPr/>
          <p:nvPr/>
        </p:nvGrpSpPr>
        <p:grpSpPr>
          <a:xfrm>
            <a:off x="7384219" y="3156541"/>
            <a:ext cx="846000" cy="846000"/>
            <a:chOff x="532399" y="1232101"/>
            <a:chExt cx="846000" cy="846000"/>
          </a:xfrm>
        </p:grpSpPr>
        <p:sp>
          <p:nvSpPr>
            <p:cNvPr id="92" name="Овал 91">
              <a:hlinkClick r:id="" action="ppaction://noaction"/>
              <a:extLst>
                <a:ext uri="{FF2B5EF4-FFF2-40B4-BE49-F238E27FC236}">
                  <a16:creationId xmlns:a16="http://schemas.microsoft.com/office/drawing/2014/main" id="{A4C05BCE-0E52-4FA3-AD22-55F4E5790AA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93" name="TextBox 92">
              <a:hlinkClick r:id="rId26" action="ppaction://hlinksldjump"/>
              <a:extLst>
                <a:ext uri="{FF2B5EF4-FFF2-40B4-BE49-F238E27FC236}">
                  <a16:creationId xmlns:a16="http://schemas.microsoft.com/office/drawing/2014/main" id="{E72FA7FE-8377-4205-9AE9-C0071DD01FB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58</a:t>
              </a:r>
            </a:p>
          </p:txBody>
        </p:sp>
      </p:grpSp>
    </p:spTree>
    <p:extLst>
      <p:ext uri="{BB962C8B-B14F-4D97-AF65-F5344CB8AC3E}">
        <p14:creationId xmlns:p14="http://schemas.microsoft.com/office/powerpoint/2010/main" val="92643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1991806" y="118120"/>
            <a:ext cx="5160388"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2 </a:t>
            </a:r>
          </a:p>
          <a:p>
            <a:pPr lvl="0" algn="ctr" defTabSz="914377"/>
            <a:r>
              <a:rPr lang="ru-RU" sz="1800" b="1">
                <a:solidFill>
                  <a:srgbClr val="F7F6F4"/>
                </a:solidFill>
                <a:latin typeface="Roboto Slab"/>
              </a:rPr>
              <a:t>Права и свободы человека и гражданина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sp>
        <p:nvSpPr>
          <p:cNvPr id="85" name="Скругленный прямоугольник 18">
            <a:hlinkClick r:id="rId3" action="ppaction://hlinksldjump"/>
            <a:extLst>
              <a:ext uri="{FF2B5EF4-FFF2-40B4-BE49-F238E27FC236}">
                <a16:creationId xmlns:a16="http://schemas.microsoft.com/office/drawing/2014/main" id="{25B09723-9551-4D76-A87F-CADB9050DF88}"/>
              </a:ext>
            </a:extLst>
          </p:cNvPr>
          <p:cNvSpPr/>
          <p:nvPr/>
        </p:nvSpPr>
        <p:spPr>
          <a:xfrm>
            <a:off x="358775" y="4341300"/>
            <a:ext cx="1890939"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начало главы</a:t>
            </a:r>
          </a:p>
        </p:txBody>
      </p:sp>
      <p:sp>
        <p:nvSpPr>
          <p:cNvPr id="23" name="Скругленный прямоугольник 18">
            <a:hlinkClick r:id="rId4" action="ppaction://hlinksldjump"/>
            <a:extLst>
              <a:ext uri="{FF2B5EF4-FFF2-40B4-BE49-F238E27FC236}">
                <a16:creationId xmlns:a16="http://schemas.microsoft.com/office/drawing/2014/main" id="{0F5D2959-028B-4954-BAE6-9FF8D4EA5502}"/>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
        <p:nvSpPr>
          <p:cNvPr id="24" name="Скругленный прямоугольник 18">
            <a:hlinkClick r:id="rId5" action="ppaction://hlinksldjump"/>
            <a:extLst>
              <a:ext uri="{FF2B5EF4-FFF2-40B4-BE49-F238E27FC236}">
                <a16:creationId xmlns:a16="http://schemas.microsoft.com/office/drawing/2014/main" id="{7C8803A0-BE32-4EDC-8820-B3EA84529726}"/>
              </a:ext>
            </a:extLst>
          </p:cNvPr>
          <p:cNvSpPr/>
          <p:nvPr/>
        </p:nvSpPr>
        <p:spPr>
          <a:xfrm>
            <a:off x="2475900" y="4341299"/>
            <a:ext cx="14146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dirty="0">
                <a:solidFill>
                  <a:schemeClr val="tx1">
                    <a:lumMod val="75000"/>
                    <a:lumOff val="25000"/>
                  </a:schemeClr>
                </a:solidFill>
              </a:rPr>
              <a:t>Статьи 38–58 </a:t>
            </a:r>
          </a:p>
        </p:txBody>
      </p:sp>
      <p:grpSp>
        <p:nvGrpSpPr>
          <p:cNvPr id="25" name="Группа 24">
            <a:extLst>
              <a:ext uri="{FF2B5EF4-FFF2-40B4-BE49-F238E27FC236}">
                <a16:creationId xmlns:a16="http://schemas.microsoft.com/office/drawing/2014/main" id="{BC33EE3B-0F69-47FA-8E94-A9CBD6084AC4}"/>
              </a:ext>
            </a:extLst>
          </p:cNvPr>
          <p:cNvGrpSpPr/>
          <p:nvPr/>
        </p:nvGrpSpPr>
        <p:grpSpPr>
          <a:xfrm>
            <a:off x="1482516" y="1973197"/>
            <a:ext cx="846000" cy="846000"/>
            <a:chOff x="532399" y="1232101"/>
            <a:chExt cx="846000" cy="846000"/>
          </a:xfrm>
        </p:grpSpPr>
        <p:sp>
          <p:nvSpPr>
            <p:cNvPr id="26" name="Овал 25">
              <a:hlinkClick r:id="" action="ppaction://noaction"/>
              <a:extLst>
                <a:ext uri="{FF2B5EF4-FFF2-40B4-BE49-F238E27FC236}">
                  <a16:creationId xmlns:a16="http://schemas.microsoft.com/office/drawing/2014/main" id="{67EFEAC9-8BDB-4E73-970A-4290014A4B4C}"/>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7" name="TextBox 26">
              <a:hlinkClick r:id="rId6" action="ppaction://hlinksldjump"/>
              <a:extLst>
                <a:ext uri="{FF2B5EF4-FFF2-40B4-BE49-F238E27FC236}">
                  <a16:creationId xmlns:a16="http://schemas.microsoft.com/office/drawing/2014/main" id="{D1351F06-1BE4-4FE8-82E7-31F3872606A5}"/>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59</a:t>
              </a:r>
            </a:p>
          </p:txBody>
        </p:sp>
      </p:grpSp>
      <p:grpSp>
        <p:nvGrpSpPr>
          <p:cNvPr id="28" name="Группа 27">
            <a:extLst>
              <a:ext uri="{FF2B5EF4-FFF2-40B4-BE49-F238E27FC236}">
                <a16:creationId xmlns:a16="http://schemas.microsoft.com/office/drawing/2014/main" id="{42B0A58F-6CA6-49BB-8714-9262B31659CE}"/>
              </a:ext>
            </a:extLst>
          </p:cNvPr>
          <p:cNvGrpSpPr/>
          <p:nvPr/>
        </p:nvGrpSpPr>
        <p:grpSpPr>
          <a:xfrm>
            <a:off x="2564745" y="1973197"/>
            <a:ext cx="846000" cy="846000"/>
            <a:chOff x="532399" y="1232101"/>
            <a:chExt cx="846000" cy="846000"/>
          </a:xfrm>
        </p:grpSpPr>
        <p:sp>
          <p:nvSpPr>
            <p:cNvPr id="29" name="Овал 28">
              <a:hlinkClick r:id="" action="ppaction://noaction"/>
              <a:extLst>
                <a:ext uri="{FF2B5EF4-FFF2-40B4-BE49-F238E27FC236}">
                  <a16:creationId xmlns:a16="http://schemas.microsoft.com/office/drawing/2014/main" id="{A0DB703A-1D32-487B-8F79-B4849AB19BD8}"/>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0" name="TextBox 29">
              <a:hlinkClick r:id="rId7" action="ppaction://hlinksldjump"/>
              <a:extLst>
                <a:ext uri="{FF2B5EF4-FFF2-40B4-BE49-F238E27FC236}">
                  <a16:creationId xmlns:a16="http://schemas.microsoft.com/office/drawing/2014/main" id="{6C9ABF07-676B-4753-8449-FF6F9DC196A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lang="ru-RU" sz="1400" b="1">
                  <a:solidFill>
                    <a:prstClr val="white"/>
                  </a:solidFill>
                  <a:latin typeface="Roboto Slab"/>
                </a:rPr>
                <a:t>60</a:t>
              </a: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grpSp>
      <p:grpSp>
        <p:nvGrpSpPr>
          <p:cNvPr id="31" name="Группа 30">
            <a:extLst>
              <a:ext uri="{FF2B5EF4-FFF2-40B4-BE49-F238E27FC236}">
                <a16:creationId xmlns:a16="http://schemas.microsoft.com/office/drawing/2014/main" id="{7EAA2062-A09C-4926-8781-04755932E7A9}"/>
              </a:ext>
            </a:extLst>
          </p:cNvPr>
          <p:cNvGrpSpPr/>
          <p:nvPr/>
        </p:nvGrpSpPr>
        <p:grpSpPr>
          <a:xfrm>
            <a:off x="3646974" y="1973197"/>
            <a:ext cx="846000" cy="846000"/>
            <a:chOff x="532399" y="1232101"/>
            <a:chExt cx="846000" cy="846000"/>
          </a:xfrm>
        </p:grpSpPr>
        <p:sp>
          <p:nvSpPr>
            <p:cNvPr id="32" name="Овал 31">
              <a:hlinkClick r:id="" action="ppaction://noaction"/>
              <a:extLst>
                <a:ext uri="{FF2B5EF4-FFF2-40B4-BE49-F238E27FC236}">
                  <a16:creationId xmlns:a16="http://schemas.microsoft.com/office/drawing/2014/main" id="{B1AF97F8-1D73-4B92-A471-D6AEC3720CC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3" name="TextBox 32">
              <a:hlinkClick r:id="rId8" action="ppaction://hlinksldjump"/>
              <a:extLst>
                <a:ext uri="{FF2B5EF4-FFF2-40B4-BE49-F238E27FC236}">
                  <a16:creationId xmlns:a16="http://schemas.microsoft.com/office/drawing/2014/main" id="{9B1D0508-7C69-433D-91A6-178A5F3CEAF4}"/>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61</a:t>
              </a:r>
            </a:p>
          </p:txBody>
        </p:sp>
      </p:grpSp>
      <p:grpSp>
        <p:nvGrpSpPr>
          <p:cNvPr id="34" name="Группа 33">
            <a:extLst>
              <a:ext uri="{FF2B5EF4-FFF2-40B4-BE49-F238E27FC236}">
                <a16:creationId xmlns:a16="http://schemas.microsoft.com/office/drawing/2014/main" id="{5F7A14BD-1851-4982-968B-D9B4E02BDB4A}"/>
              </a:ext>
            </a:extLst>
          </p:cNvPr>
          <p:cNvGrpSpPr/>
          <p:nvPr/>
        </p:nvGrpSpPr>
        <p:grpSpPr>
          <a:xfrm>
            <a:off x="4729203" y="1973197"/>
            <a:ext cx="846000" cy="846000"/>
            <a:chOff x="532399" y="1232101"/>
            <a:chExt cx="846000" cy="846000"/>
          </a:xfrm>
        </p:grpSpPr>
        <p:sp>
          <p:nvSpPr>
            <p:cNvPr id="35" name="Овал 34">
              <a:hlinkClick r:id="" action="ppaction://noaction"/>
              <a:extLst>
                <a:ext uri="{FF2B5EF4-FFF2-40B4-BE49-F238E27FC236}">
                  <a16:creationId xmlns:a16="http://schemas.microsoft.com/office/drawing/2014/main" id="{630AEEBF-04B5-44E4-AB60-ADDBDAAC3DC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6" name="TextBox 35">
              <a:hlinkClick r:id="rId9" action="ppaction://hlinksldjump"/>
              <a:extLst>
                <a:ext uri="{FF2B5EF4-FFF2-40B4-BE49-F238E27FC236}">
                  <a16:creationId xmlns:a16="http://schemas.microsoft.com/office/drawing/2014/main" id="{6FE305AC-EF03-4DDD-89A5-9E18F2DF6E82}"/>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62</a:t>
              </a:r>
            </a:p>
          </p:txBody>
        </p:sp>
      </p:grpSp>
      <p:grpSp>
        <p:nvGrpSpPr>
          <p:cNvPr id="37" name="Группа 36">
            <a:extLst>
              <a:ext uri="{FF2B5EF4-FFF2-40B4-BE49-F238E27FC236}">
                <a16:creationId xmlns:a16="http://schemas.microsoft.com/office/drawing/2014/main" id="{42248385-1166-4565-9419-218CDDD0F1E4}"/>
              </a:ext>
            </a:extLst>
          </p:cNvPr>
          <p:cNvGrpSpPr/>
          <p:nvPr/>
        </p:nvGrpSpPr>
        <p:grpSpPr>
          <a:xfrm>
            <a:off x="5811432" y="1973197"/>
            <a:ext cx="846000" cy="846000"/>
            <a:chOff x="532399" y="1232101"/>
            <a:chExt cx="846000" cy="846000"/>
          </a:xfrm>
        </p:grpSpPr>
        <p:sp>
          <p:nvSpPr>
            <p:cNvPr id="38" name="Овал 37">
              <a:hlinkClick r:id="" action="ppaction://noaction"/>
              <a:extLst>
                <a:ext uri="{FF2B5EF4-FFF2-40B4-BE49-F238E27FC236}">
                  <a16:creationId xmlns:a16="http://schemas.microsoft.com/office/drawing/2014/main" id="{D021A035-A564-416F-8908-CC8D7CAE9F7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9" name="TextBox 38">
              <a:hlinkClick r:id="rId10" action="ppaction://hlinksldjump"/>
              <a:extLst>
                <a:ext uri="{FF2B5EF4-FFF2-40B4-BE49-F238E27FC236}">
                  <a16:creationId xmlns:a16="http://schemas.microsoft.com/office/drawing/2014/main" id="{8ADC712C-42B6-45BE-AE4C-9D1D45D4A63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63</a:t>
              </a:r>
            </a:p>
          </p:txBody>
        </p:sp>
      </p:grpSp>
      <p:grpSp>
        <p:nvGrpSpPr>
          <p:cNvPr id="40" name="Группа 39">
            <a:extLst>
              <a:ext uri="{FF2B5EF4-FFF2-40B4-BE49-F238E27FC236}">
                <a16:creationId xmlns:a16="http://schemas.microsoft.com/office/drawing/2014/main" id="{974C2921-D271-406A-8018-F3A102A149F3}"/>
              </a:ext>
            </a:extLst>
          </p:cNvPr>
          <p:cNvGrpSpPr/>
          <p:nvPr/>
        </p:nvGrpSpPr>
        <p:grpSpPr>
          <a:xfrm>
            <a:off x="6893659" y="1973197"/>
            <a:ext cx="846000" cy="846000"/>
            <a:chOff x="532399" y="1232101"/>
            <a:chExt cx="846000" cy="846000"/>
          </a:xfrm>
        </p:grpSpPr>
        <p:sp>
          <p:nvSpPr>
            <p:cNvPr id="41" name="Овал 40">
              <a:hlinkClick r:id="" action="ppaction://noaction"/>
              <a:extLst>
                <a:ext uri="{FF2B5EF4-FFF2-40B4-BE49-F238E27FC236}">
                  <a16:creationId xmlns:a16="http://schemas.microsoft.com/office/drawing/2014/main" id="{54D578EF-5560-4C05-85BA-D7F36ECD151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2" name="TextBox 41">
              <a:hlinkClick r:id="rId11" action="ppaction://hlinksldjump"/>
              <a:extLst>
                <a:ext uri="{FF2B5EF4-FFF2-40B4-BE49-F238E27FC236}">
                  <a16:creationId xmlns:a16="http://schemas.microsoft.com/office/drawing/2014/main" id="{E306CED0-F98C-48DE-ADF5-9582538C8C0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64</a:t>
              </a:r>
            </a:p>
          </p:txBody>
        </p:sp>
      </p:grpSp>
    </p:spTree>
    <p:extLst>
      <p:ext uri="{BB962C8B-B14F-4D97-AF65-F5344CB8AC3E}">
        <p14:creationId xmlns:p14="http://schemas.microsoft.com/office/powerpoint/2010/main" val="377978019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38163" y="1203325"/>
            <a:ext cx="8426449"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Российской Федерации признаются и гарантируются права и свободы человека и гражданина согласно общепризнанным принципам и нормам международного права и в соответствии с настоящей Конституцией.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Основные права и свободы человека неотчуждаемы и принадлежат каждому от рождения.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Осуществление прав и свобод человека и гражданина не должно нарушать права и свободы других лиц.</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2"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17</a:t>
            </a:r>
          </a:p>
        </p:txBody>
      </p:sp>
      <p:sp>
        <p:nvSpPr>
          <p:cNvPr id="7" name="Скругленный прямоугольник 18">
            <a:hlinkClick r:id="rId3" action="ppaction://hlinksldjump"/>
            <a:extLst>
              <a:ext uri="{FF2B5EF4-FFF2-40B4-BE49-F238E27FC236}">
                <a16:creationId xmlns:a16="http://schemas.microsoft.com/office/drawing/2014/main" id="{7069C8B1-012E-4444-BB92-BF9E4A223B6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31352332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17551" y="1879252"/>
            <a:ext cx="8426449" cy="1384995"/>
          </a:xfrm>
          <a:prstGeom prst="rect">
            <a:avLst/>
          </a:prstGeom>
          <a:noFill/>
        </p:spPr>
        <p:txBody>
          <a:bodyPr wrap="square" lIns="0" tIns="0" rIns="0" bIns="0" rtlCol="0">
            <a:spAutoFit/>
          </a:bodyPr>
          <a:lstStyle/>
          <a:p>
            <a:pPr defTabSz="914377"/>
            <a:r>
              <a:rPr lang="ru-RU" sz="1800" dirty="0">
                <a:solidFill>
                  <a:prstClr val="black"/>
                </a:solidFill>
              </a:rPr>
              <a:t>Права и свободы человека и гражданина являются непосредственно действующими. Они определяют смысл, содержание и применение законов, деятельность законодательной и исполнительной власти, местного самоуправления и обеспечиваются правосудием.</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2"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18</a:t>
            </a:r>
          </a:p>
        </p:txBody>
      </p:sp>
      <p:sp>
        <p:nvSpPr>
          <p:cNvPr id="10" name="Скругленный прямоугольник 18">
            <a:hlinkClick r:id="rId3" action="ppaction://hlinksldjump"/>
            <a:extLst>
              <a:ext uri="{FF2B5EF4-FFF2-40B4-BE49-F238E27FC236}">
                <a16:creationId xmlns:a16="http://schemas.microsoft.com/office/drawing/2014/main" id="{5D7FB877-B9A4-42F5-B5FA-A7C675DE35E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8709913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896471"/>
            <a:ext cx="8567510"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Все равны перед законом и судом.</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Государство гарантирует равенство прав и свобод человека и гражданина независимо от пола, расы, национальности, языка, происхождения, имущественного и должностного положения, места жительства, отношения к религии, убеждений, принадлежности к общественным объединениям, а также других обстоятельств. Запрещаются любые формы ограничения прав граждан по признакам социальной, расовой, национальной, языковой или религиозной принадлежности.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Мужчина и женщина имеют равные права и свободы и равные возможности для их реализации.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9"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19</a:t>
            </a:r>
          </a:p>
        </p:txBody>
      </p:sp>
      <p:sp>
        <p:nvSpPr>
          <p:cNvPr id="8" name="Скругленный прямоугольник 18">
            <a:hlinkClick r:id="rId3" action="ppaction://hlinksldjump"/>
            <a:extLst>
              <a:ext uri="{FF2B5EF4-FFF2-40B4-BE49-F238E27FC236}">
                <a16:creationId xmlns:a16="http://schemas.microsoft.com/office/drawing/2014/main" id="{B1025154-B0CF-4948-8A6C-79B8DA86E1A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3103455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5" name="Прямоугольник с двумя скругленными соседними углами 14"/>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3684581" y="107151"/>
            <a:ext cx="1774845" cy="430887"/>
          </a:xfrm>
          <a:prstGeom prst="rect">
            <a:avLst/>
          </a:prstGeom>
          <a:noFill/>
        </p:spPr>
        <p:txBody>
          <a:bodyPr wrap="none" rtlCol="0">
            <a:spAutoFit/>
          </a:bodyPr>
          <a:lstStyle/>
          <a:p>
            <a:pPr algn="ctr" defTabSz="914377"/>
            <a:r>
              <a:rPr lang="ru-RU" sz="2200">
                <a:solidFill>
                  <a:srgbClr val="F7F6F4"/>
                </a:solidFill>
                <a:latin typeface="+mj-lt"/>
              </a:rPr>
              <a:t>Преамбула</a:t>
            </a:r>
          </a:p>
        </p:txBody>
      </p:sp>
      <p:sp>
        <p:nvSpPr>
          <p:cNvPr id="19" name="Скругленный прямоугольник 18">
            <a:hlinkClick r:id="rId3" action="ppaction://hlinksldjump"/>
          </p:cNvPr>
          <p:cNvSpPr/>
          <p:nvPr/>
        </p:nvSpPr>
        <p:spPr>
          <a:xfrm>
            <a:off x="7106590" y="437932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567510" cy="3416320"/>
          </a:xfrm>
          <a:prstGeom prst="rect">
            <a:avLst/>
          </a:prstGeom>
          <a:noFill/>
        </p:spPr>
        <p:txBody>
          <a:bodyPr wrap="square" rtlCol="0">
            <a:spAutoFit/>
          </a:bodyPr>
          <a:lstStyle/>
          <a:p>
            <a:pPr defTabSz="914377"/>
            <a:r>
              <a:rPr lang="ru-RU" sz="1800" dirty="0">
                <a:solidFill>
                  <a:prstClr val="black"/>
                </a:solidFill>
                <a:latin typeface="+mj-lt"/>
              </a:rPr>
              <a:t>Мы, многонациональный народ Российской Федерации, соединённые общей судьбой на своей земле, утверждая права и свободы человека, гражданский мир и согласие, сохраняя исторически сложившееся государственное единство, исходя из общепризнанных принципов равноправия и самоопределения народов, чтя память предков, передавших нам любовь и уважение к Отечеству, веру в добро и справедливость, возрождая суверенную государственность России и утверждая незыблемость её демократической основы, стремясь обеспечить благополучие и процветание России, исходя из ответственности за свою Родину перед нынешним и будущими поколениями, сознавая себя частью мирового сообщества, принимаем КОНСТИТУЦИЮ РОССИЙСКОЙ ФЕДЕРАЦИИ.</a:t>
            </a:r>
          </a:p>
        </p:txBody>
      </p:sp>
    </p:spTree>
    <p:extLst>
      <p:ext uri="{BB962C8B-B14F-4D97-AF65-F5344CB8AC3E}">
        <p14:creationId xmlns:p14="http://schemas.microsoft.com/office/powerpoint/2010/main" val="17669981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49061" y="1486140"/>
            <a:ext cx="7972425"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жизнь.</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Смертная казнь впредь до её отмены может устанавливаться </a:t>
            </a:r>
            <a:r>
              <a:rPr lang="ru-RU" sz="1800" dirty="0">
                <a:solidFill>
                  <a:prstClr val="black"/>
                </a:solidFill>
                <a:hlinkClick r:id="rId3"/>
              </a:rPr>
              <a:t>федеральным законом </a:t>
            </a:r>
            <a:r>
              <a:rPr lang="ru-RU" sz="1800" dirty="0">
                <a:solidFill>
                  <a:prstClr val="black"/>
                </a:solidFill>
              </a:rPr>
              <a:t>в качестве исключительной меры наказания за особо тяжкие преступления против жизни при предоставлении обвиняемому права на рассмотрение его дела судом с участием присяжных заседателей.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182" y="107151"/>
            <a:ext cx="1343638" cy="369332"/>
          </a:xfrm>
          <a:prstGeom prst="rect">
            <a:avLst/>
          </a:prstGeom>
          <a:noFill/>
        </p:spPr>
        <p:txBody>
          <a:bodyPr wrap="none" rtlCol="0">
            <a:spAutoFit/>
          </a:bodyPr>
          <a:lstStyle/>
          <a:p>
            <a:pPr algn="ctr" defTabSz="914377"/>
            <a:r>
              <a:rPr lang="ru-RU" sz="1800" b="1">
                <a:solidFill>
                  <a:srgbClr val="F7F6F4"/>
                </a:solidFill>
                <a:latin typeface="+mj-lt"/>
              </a:rPr>
              <a:t>Статья 20</a:t>
            </a:r>
          </a:p>
        </p:txBody>
      </p:sp>
      <p:sp>
        <p:nvSpPr>
          <p:cNvPr id="8" name="Скругленный прямоугольник 18">
            <a:hlinkClick r:id="rId4" action="ppaction://hlinksldjump"/>
            <a:extLst>
              <a:ext uri="{FF2B5EF4-FFF2-40B4-BE49-F238E27FC236}">
                <a16:creationId xmlns:a16="http://schemas.microsoft.com/office/drawing/2014/main" id="{9943B5FA-8630-4A31-B958-4FBB5555EBA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9195698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69673" y="1602254"/>
            <a:ext cx="8204653"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Достоинство личности охраняется государством. Ничто не может быть основанием для его умаления.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Никто не должен подвергаться пыткам, насилию, другому жестокому или унижающему человеческое достоинство обращению или наказанию. Никто не может быть без добровольного согласия подвергнут медицинским, научным или иным опытам.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9"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21</a:t>
            </a:r>
          </a:p>
        </p:txBody>
      </p:sp>
      <p:sp>
        <p:nvSpPr>
          <p:cNvPr id="8" name="Скругленный прямоугольник 18">
            <a:hlinkClick r:id="rId3" action="ppaction://hlinksldjump"/>
            <a:extLst>
              <a:ext uri="{FF2B5EF4-FFF2-40B4-BE49-F238E27FC236}">
                <a16:creationId xmlns:a16="http://schemas.microsoft.com/office/drawing/2014/main" id="{7E23ED51-9726-4954-BCF5-89F6F8F75F5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55251052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672912"/>
            <a:ext cx="8426449" cy="1384995"/>
          </a:xfrm>
          <a:prstGeom prst="rect">
            <a:avLst/>
          </a:prstGeom>
          <a:noFill/>
        </p:spPr>
        <p:txBody>
          <a:bodyPr wrap="square" lIns="0" tIns="0" rIns="0" bIns="0" rtlCol="0">
            <a:spAutoFit/>
          </a:bodyPr>
          <a:lstStyle/>
          <a:p>
            <a:pPr marL="342900" indent="-342900" defTabSz="914377">
              <a:buFont typeface="+mj-lt"/>
              <a:buAutoNum type="arabicPeriod"/>
            </a:pPr>
            <a:r>
              <a:rPr lang="ru-RU" sz="1800">
                <a:solidFill>
                  <a:prstClr val="black"/>
                </a:solidFill>
              </a:rPr>
              <a:t>Каждый имеет право на свободу и личную неприкосновенность.</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Арест, заключение под стражу и содержание под стражей допускаются только по судебному решению. До судебного решения лицо не может быть подвергнуто задержанию на срок более 48 часов.</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22</a:t>
            </a:r>
          </a:p>
        </p:txBody>
      </p:sp>
      <p:sp>
        <p:nvSpPr>
          <p:cNvPr id="8" name="Скругленный прямоугольник 18">
            <a:hlinkClick r:id="rId3" action="ppaction://hlinksldjump"/>
            <a:extLst>
              <a:ext uri="{FF2B5EF4-FFF2-40B4-BE49-F238E27FC236}">
                <a16:creationId xmlns:a16="http://schemas.microsoft.com/office/drawing/2014/main" id="{C275B5BB-E309-4142-A132-4F4A5A953DA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81077208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13216" y="1636698"/>
            <a:ext cx="8117567"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a:solidFill>
                  <a:prstClr val="black"/>
                </a:solidFill>
              </a:rPr>
              <a:t>Каждый имеет право на неприкосновенность частной жизни, личную и семейную тайну, защиту своей чести и доброго имени.</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Каждый имеет право на тайну переписки, телефонных переговоров, почтовых, телеграфных и иных сообщений. Ограничение этого права допускается только на основании судебного решения.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23</a:t>
            </a:r>
          </a:p>
        </p:txBody>
      </p:sp>
      <p:sp>
        <p:nvSpPr>
          <p:cNvPr id="8" name="Скругленный прямоугольник 18">
            <a:hlinkClick r:id="rId3" action="ppaction://hlinksldjump"/>
            <a:extLst>
              <a:ext uri="{FF2B5EF4-FFF2-40B4-BE49-F238E27FC236}">
                <a16:creationId xmlns:a16="http://schemas.microsoft.com/office/drawing/2014/main" id="{6A5082F3-0963-45E1-88AA-E2EE12AB2FE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0470732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98702" y="1376670"/>
            <a:ext cx="8146595"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a:solidFill>
                  <a:prstClr val="black"/>
                </a:solidFill>
              </a:rPr>
              <a:t>Сбор, хранение, использование и распространение информации о частной жизни лица без его согласия не допускаются.</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Органы государственной власти и органы местного самоуправления, их должностные лица обязаны обеспечить каждому возможность ознакомления с документами и материалами, непосредственно затрагивающими его права и свободы, если иное не предусмотрено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3" y="107151"/>
            <a:ext cx="1342035" cy="369332"/>
          </a:xfrm>
          <a:prstGeom prst="rect">
            <a:avLst/>
          </a:prstGeom>
          <a:noFill/>
        </p:spPr>
        <p:txBody>
          <a:bodyPr wrap="none" rtlCol="0">
            <a:spAutoFit/>
          </a:bodyPr>
          <a:lstStyle/>
          <a:p>
            <a:pPr algn="ctr" defTabSz="914377"/>
            <a:r>
              <a:rPr lang="ru-RU" sz="1800" b="1">
                <a:solidFill>
                  <a:srgbClr val="F7F6F4"/>
                </a:solidFill>
                <a:latin typeface="+mj-lt"/>
              </a:rPr>
              <a:t>Статья 24</a:t>
            </a:r>
          </a:p>
        </p:txBody>
      </p:sp>
      <p:sp>
        <p:nvSpPr>
          <p:cNvPr id="8" name="Скругленный прямоугольник 18">
            <a:hlinkClick r:id="rId3" action="ppaction://hlinksldjump"/>
            <a:extLst>
              <a:ext uri="{FF2B5EF4-FFF2-40B4-BE49-F238E27FC236}">
                <a16:creationId xmlns:a16="http://schemas.microsoft.com/office/drawing/2014/main" id="{9C1A6050-522D-4A37-82C4-8F2ABDC5422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960239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50661" y="1643883"/>
            <a:ext cx="7899853" cy="1384995"/>
          </a:xfrm>
          <a:prstGeom prst="rect">
            <a:avLst/>
          </a:prstGeom>
          <a:noFill/>
        </p:spPr>
        <p:txBody>
          <a:bodyPr wrap="square" lIns="0" tIns="0" rIns="0" bIns="0" rtlCol="0">
            <a:spAutoFit/>
          </a:bodyPr>
          <a:lstStyle/>
          <a:p>
            <a:pPr defTabSz="914377"/>
            <a:r>
              <a:rPr lang="ru-RU" sz="1800">
                <a:solidFill>
                  <a:prstClr val="black"/>
                </a:solidFill>
              </a:rPr>
              <a:t>Жилище неприкосновенно. Никто не вправе проникать в жилище против воли проживающих в нём лиц иначе как в случаях, установленных </a:t>
            </a:r>
            <a:r>
              <a:rPr lang="ru-RU" sz="1800">
                <a:solidFill>
                  <a:prstClr val="black"/>
                </a:solidFill>
                <a:hlinkClick r:id="rId3"/>
              </a:rPr>
              <a:t>федеральным законом</a:t>
            </a:r>
            <a:r>
              <a:rPr lang="ru-RU" sz="1800">
                <a:solidFill>
                  <a:prstClr val="black"/>
                </a:solidFill>
              </a:rPr>
              <a:t>, или на основании судебного решения.</a:t>
            </a:r>
          </a:p>
          <a:p>
            <a:pPr defTabSz="914377"/>
            <a:endParaRPr lang="ru-RU" sz="180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89" y="107151"/>
            <a:ext cx="1335623" cy="369332"/>
          </a:xfrm>
          <a:prstGeom prst="rect">
            <a:avLst/>
          </a:prstGeom>
          <a:noFill/>
        </p:spPr>
        <p:txBody>
          <a:bodyPr wrap="none" rtlCol="0">
            <a:spAutoFit/>
          </a:bodyPr>
          <a:lstStyle/>
          <a:p>
            <a:pPr algn="ctr" defTabSz="914377"/>
            <a:r>
              <a:rPr lang="ru-RU" sz="1800" b="1">
                <a:solidFill>
                  <a:srgbClr val="F7F6F4"/>
                </a:solidFill>
                <a:latin typeface="+mj-lt"/>
              </a:rPr>
              <a:t>Статья 25</a:t>
            </a:r>
          </a:p>
        </p:txBody>
      </p:sp>
      <p:sp>
        <p:nvSpPr>
          <p:cNvPr id="8" name="Скругленный прямоугольник 18">
            <a:hlinkClick r:id="rId4" action="ppaction://hlinksldjump"/>
            <a:extLst>
              <a:ext uri="{FF2B5EF4-FFF2-40B4-BE49-F238E27FC236}">
                <a16:creationId xmlns:a16="http://schemas.microsoft.com/office/drawing/2014/main" id="{FE07BCA7-2BDA-4527-B8B6-41BBA778727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34142729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98702" y="1740753"/>
            <a:ext cx="8146595"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a:solidFill>
                  <a:prstClr val="black"/>
                </a:solidFill>
              </a:rPr>
              <a:t>Каждый вправе определять и указывать свою национальную принадлежность. Никто не может быть принуждён к определению и указанию своей национальной принадлежности.</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Каждый имеет право на пользование родным языком, на свободный выбор языка общения, воспитания, обучения и творчества.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26</a:t>
            </a:r>
          </a:p>
        </p:txBody>
      </p:sp>
      <p:sp>
        <p:nvSpPr>
          <p:cNvPr id="8" name="Скругленный прямоугольник 18">
            <a:hlinkClick r:id="rId3" action="ppaction://hlinksldjump"/>
            <a:extLst>
              <a:ext uri="{FF2B5EF4-FFF2-40B4-BE49-F238E27FC236}">
                <a16:creationId xmlns:a16="http://schemas.microsoft.com/office/drawing/2014/main" id="{E654AC25-6217-430A-8843-453EECF5508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9993606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49061" y="1602254"/>
            <a:ext cx="8204653"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кто законно находится на территории Российской Федерации, имеет право свободно передвигаться, выбирать место пребывания и жительства.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может свободно выезжать за пределы Российской Федерации. Гражданин Российской Федерации имеет право беспрепятственно возвращаться в Российскую Федерацию.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27</a:t>
            </a:r>
          </a:p>
        </p:txBody>
      </p:sp>
      <p:sp>
        <p:nvSpPr>
          <p:cNvPr id="8" name="Скругленный прямоугольник 18">
            <a:hlinkClick r:id="rId3" action="ppaction://hlinksldjump"/>
            <a:extLst>
              <a:ext uri="{FF2B5EF4-FFF2-40B4-BE49-F238E27FC236}">
                <a16:creationId xmlns:a16="http://schemas.microsoft.com/office/drawing/2014/main" id="{4C773F5C-484A-49AE-973F-1F49593CC26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3787789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98702" y="1740753"/>
            <a:ext cx="8146595" cy="1661993"/>
          </a:xfrm>
          <a:prstGeom prst="rect">
            <a:avLst/>
          </a:prstGeom>
          <a:noFill/>
        </p:spPr>
        <p:txBody>
          <a:bodyPr wrap="square" lIns="0" tIns="0" rIns="0" bIns="0" rtlCol="0">
            <a:spAutoFit/>
          </a:bodyPr>
          <a:lstStyle/>
          <a:p>
            <a:pPr defTabSz="914377"/>
            <a:r>
              <a:rPr lang="ru-RU" sz="1800">
                <a:solidFill>
                  <a:prstClr val="black"/>
                </a:solidFill>
              </a:rPr>
              <a:t>Каждому гарантируется свобода совести, свобода вероисповедания, включая право исповедовать индивидуально или совместно с другими любую религию или не исповедовать никакой, свободно выбирать, иметь и распространять религиозные и иные убеждения и действовать в соответствии с ними.</a:t>
            </a:r>
          </a:p>
          <a:p>
            <a:pPr defTabSz="914377"/>
            <a:endParaRPr lang="ru-RU" sz="180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28</a:t>
            </a:r>
          </a:p>
        </p:txBody>
      </p:sp>
      <p:sp>
        <p:nvSpPr>
          <p:cNvPr id="8" name="Скругленный прямоугольник 18">
            <a:hlinkClick r:id="rId3" action="ppaction://hlinksldjump"/>
            <a:extLst>
              <a:ext uri="{FF2B5EF4-FFF2-40B4-BE49-F238E27FC236}">
                <a16:creationId xmlns:a16="http://schemas.microsoft.com/office/drawing/2014/main" id="{32AEF337-7BCC-44AC-BFDE-0CE5BDB1DEB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92027675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a:solidFill>
                  <a:prstClr val="black"/>
                </a:solidFill>
              </a:rPr>
              <a:t>Каждому гарантируется свобода мысли и слова.</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Не допускаются пропаганда или агитация, возбуждающие социальную, расовую, национальную или религиозную ненависть и вражду. Запрещается пропаганда социального, расового, национального, религиозного или языкового превосходства.</a:t>
            </a:r>
          </a:p>
          <a:p>
            <a:pPr marL="342900" indent="-342900" defTabSz="914377">
              <a:buFont typeface="+mj-lt"/>
              <a:buAutoNum type="arabicPeriod"/>
            </a:pPr>
            <a:endParaRPr lang="ru-RU" sz="1800">
              <a:solidFill>
                <a:prstClr val="black"/>
              </a:solidFill>
            </a:endParaRPr>
          </a:p>
          <a:p>
            <a:pPr marL="342900" indent="-342900" defTabSz="914377">
              <a:buFont typeface="+mj-lt"/>
              <a:buAutoNum type="arabicPeriod"/>
            </a:pPr>
            <a:r>
              <a:rPr lang="ru-RU" sz="1800">
                <a:solidFill>
                  <a:prstClr val="black"/>
                </a:solidFill>
              </a:rPr>
              <a:t>Никто не может быть принуждён к выражению своих мнений и убеждений или отказу от них.</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29</a:t>
            </a:r>
          </a:p>
        </p:txBody>
      </p:sp>
      <p:sp>
        <p:nvSpPr>
          <p:cNvPr id="8" name="Скругленный прямоугольник 18">
            <a:hlinkClick r:id="rId3" action="ppaction://hlinksldjump"/>
            <a:extLst>
              <a:ext uri="{FF2B5EF4-FFF2-40B4-BE49-F238E27FC236}">
                <a16:creationId xmlns:a16="http://schemas.microsoft.com/office/drawing/2014/main" id="{EB1FFA1C-B8ED-4019-8084-8078E9696E8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33756330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424617" y="118120"/>
            <a:ext cx="4294766" cy="710964"/>
          </a:xfrm>
          <a:prstGeom prst="rect">
            <a:avLst/>
          </a:prstGeom>
          <a:noFill/>
        </p:spPr>
        <p:txBody>
          <a:bodyPr wrap="none" rtlCol="0">
            <a:spAutoFit/>
          </a:bodyPr>
          <a:lstStyle/>
          <a:p>
            <a:pPr algn="ctr" defTabSz="914377"/>
            <a:r>
              <a:rPr lang="ru-RU" sz="1800" b="1" dirty="0">
                <a:solidFill>
                  <a:srgbClr val="F7F6F4"/>
                </a:solidFill>
                <a:latin typeface="+mj-lt"/>
              </a:rPr>
              <a:t>Глава 1 </a:t>
            </a:r>
          </a:p>
          <a:p>
            <a:pPr algn="ctr" defTabSz="914377"/>
            <a:r>
              <a:rPr lang="ru-RU" sz="1800" b="1" dirty="0">
                <a:solidFill>
                  <a:srgbClr val="F7F6F4"/>
                </a:solidFill>
                <a:latin typeface="+mj-lt"/>
              </a:rPr>
              <a:t>Основы конституционного строя  </a:t>
            </a: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095375"/>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095375"/>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2</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095375"/>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3</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095375"/>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4</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095375"/>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5</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095375"/>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6</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095375"/>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7</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902314" y="2110459"/>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8</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1984543" y="2110459"/>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54" name="TextBox 53">
              <a:hlinkClick r:id="rId11"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9</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3066772" y="2110459"/>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52" name="TextBox 51">
              <a:hlinkClick r:id="rId12"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10</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4149001" y="2110459"/>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50" name="TextBox 49">
              <a:hlinkClick r:id="rId13"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11</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5231230" y="2110459"/>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48" name="TextBox 47">
              <a:hlinkClick r:id="rId14"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12</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6313459" y="2110459"/>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46" name="TextBox 45">
              <a:hlinkClick r:id="rId15"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13</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7395686" y="2110459"/>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44" name="TextBox 43">
              <a:hlinkClick r:id="rId16"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14</a:t>
              </a:r>
            </a:p>
          </p:txBody>
        </p:sp>
      </p:grpSp>
      <p:grpSp>
        <p:nvGrpSpPr>
          <p:cNvPr id="58" name="Группа 57">
            <a:extLst>
              <a:ext uri="{FF2B5EF4-FFF2-40B4-BE49-F238E27FC236}">
                <a16:creationId xmlns:a16="http://schemas.microsoft.com/office/drawing/2014/main" id="{AD89DBA5-0CA9-4897-9D0E-25819FCA7A07}"/>
              </a:ext>
            </a:extLst>
          </p:cNvPr>
          <p:cNvGrpSpPr/>
          <p:nvPr/>
        </p:nvGrpSpPr>
        <p:grpSpPr>
          <a:xfrm>
            <a:off x="3726001" y="3225546"/>
            <a:ext cx="846000" cy="846000"/>
            <a:chOff x="532399" y="1232101"/>
            <a:chExt cx="846000" cy="846000"/>
          </a:xfrm>
        </p:grpSpPr>
        <p:sp>
          <p:nvSpPr>
            <p:cNvPr id="77" name="Овал 76">
              <a:hlinkClick r:id="" action="ppaction://noaction"/>
              <a:extLst>
                <a:ext uri="{FF2B5EF4-FFF2-40B4-BE49-F238E27FC236}">
                  <a16:creationId xmlns:a16="http://schemas.microsoft.com/office/drawing/2014/main" id="{04A61D1A-233B-4581-89A1-11B5F087975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78" name="TextBox 77">
              <a:hlinkClick r:id="rId17" action="ppaction://hlinksldjump"/>
              <a:extLst>
                <a:ext uri="{FF2B5EF4-FFF2-40B4-BE49-F238E27FC236}">
                  <a16:creationId xmlns:a16="http://schemas.microsoft.com/office/drawing/2014/main" id="{EF9CFA6D-5055-470F-82A7-1EE8BCD2E9EA}"/>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15</a:t>
              </a:r>
            </a:p>
          </p:txBody>
        </p:sp>
      </p:grpSp>
      <p:grpSp>
        <p:nvGrpSpPr>
          <p:cNvPr id="59" name="Группа 58">
            <a:extLst>
              <a:ext uri="{FF2B5EF4-FFF2-40B4-BE49-F238E27FC236}">
                <a16:creationId xmlns:a16="http://schemas.microsoft.com/office/drawing/2014/main" id="{0A80E22F-36A6-4BFE-B8F6-39C4C338067C}"/>
              </a:ext>
            </a:extLst>
          </p:cNvPr>
          <p:cNvGrpSpPr/>
          <p:nvPr/>
        </p:nvGrpSpPr>
        <p:grpSpPr>
          <a:xfrm>
            <a:off x="4808230" y="3225546"/>
            <a:ext cx="846000" cy="846000"/>
            <a:chOff x="532399" y="1232101"/>
            <a:chExt cx="846000" cy="846000"/>
          </a:xfrm>
        </p:grpSpPr>
        <p:sp>
          <p:nvSpPr>
            <p:cNvPr id="75" name="Овал 74">
              <a:hlinkClick r:id="" action="ppaction://noaction"/>
              <a:extLst>
                <a:ext uri="{FF2B5EF4-FFF2-40B4-BE49-F238E27FC236}">
                  <a16:creationId xmlns:a16="http://schemas.microsoft.com/office/drawing/2014/main" id="{1889FA88-7134-4471-BB43-4262EEDDCDC5}"/>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b="1">
                <a:latin typeface="+mj-lt"/>
              </a:endParaRPr>
            </a:p>
          </p:txBody>
        </p:sp>
        <p:sp>
          <p:nvSpPr>
            <p:cNvPr id="76" name="TextBox 75">
              <a:hlinkClick r:id="rId18" action="ppaction://hlinksldjump"/>
              <a:extLst>
                <a:ext uri="{FF2B5EF4-FFF2-40B4-BE49-F238E27FC236}">
                  <a16:creationId xmlns:a16="http://schemas.microsoft.com/office/drawing/2014/main" id="{25FA37DD-5862-41B7-972C-CBE9A5EF09EC}"/>
                </a:ext>
              </a:extLst>
            </p:cNvPr>
            <p:cNvSpPr txBox="1"/>
            <p:nvPr/>
          </p:nvSpPr>
          <p:spPr>
            <a:xfrm>
              <a:off x="532399" y="1401185"/>
              <a:ext cx="846000" cy="523220"/>
            </a:xfrm>
            <a:prstGeom prst="rect">
              <a:avLst/>
            </a:prstGeom>
            <a:noFill/>
          </p:spPr>
          <p:txBody>
            <a:bodyPr wrap="square" rtlCol="0">
              <a:spAutoFit/>
            </a:bodyPr>
            <a:lstStyle/>
            <a:p>
              <a:pPr algn="ctr"/>
              <a:r>
                <a:rPr lang="ru-RU" sz="1400" b="1">
                  <a:solidFill>
                    <a:schemeClr val="bg1"/>
                  </a:solidFill>
                  <a:latin typeface="+mj-lt"/>
                </a:rPr>
                <a:t>Статья</a:t>
              </a:r>
            </a:p>
            <a:p>
              <a:pPr algn="ctr"/>
              <a:r>
                <a:rPr lang="ru-RU" sz="1400" b="1">
                  <a:solidFill>
                    <a:schemeClr val="bg1"/>
                  </a:solidFill>
                  <a:latin typeface="+mj-lt"/>
                </a:rPr>
                <a:t>16</a:t>
              </a:r>
            </a:p>
          </p:txBody>
        </p:sp>
      </p:grpSp>
      <p:sp>
        <p:nvSpPr>
          <p:cNvPr id="61" name="Скругленный прямоугольник 18">
            <a:hlinkClick r:id="rId19" action="ppaction://hlinksldjump"/>
            <a:extLst>
              <a:ext uri="{FF2B5EF4-FFF2-40B4-BE49-F238E27FC236}">
                <a16:creationId xmlns:a16="http://schemas.microsoft.com/office/drawing/2014/main" id="{2E9566BF-B485-4F97-81E3-9F6C8F8ACF8B}"/>
              </a:ext>
            </a:extLst>
          </p:cNvPr>
          <p:cNvSpPr/>
          <p:nvPr/>
        </p:nvSpPr>
        <p:spPr>
          <a:xfrm>
            <a:off x="7106590" y="437932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17312417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77559" y="1602254"/>
            <a:ext cx="7788881" cy="1938992"/>
          </a:xfrm>
          <a:prstGeom prst="rect">
            <a:avLst/>
          </a:prstGeom>
          <a:noFill/>
        </p:spPr>
        <p:txBody>
          <a:bodyPr wrap="square" lIns="0" tIns="0" rIns="0" bIns="0" rtlCol="0">
            <a:spAutoFit/>
          </a:bodyPr>
          <a:lstStyle/>
          <a:p>
            <a:pPr marL="342900" indent="-342900" defTabSz="914377">
              <a:buFont typeface="+mj-lt"/>
              <a:buAutoNum type="arabicPeriod" startAt="4"/>
            </a:pPr>
            <a:r>
              <a:rPr lang="ru-RU" sz="1800">
                <a:solidFill>
                  <a:prstClr val="black"/>
                </a:solidFill>
              </a:rPr>
              <a:t>Каждый имеет право свободно искать, получать, передавать, производить и распространять информацию любым законным способом. Перечень сведений, составляющих государственную тайну, определяется </a:t>
            </a:r>
            <a:r>
              <a:rPr lang="ru-RU" sz="1800">
                <a:solidFill>
                  <a:prstClr val="black"/>
                </a:solidFill>
                <a:hlinkClick r:id="rId3"/>
              </a:rPr>
              <a:t>федеральным законом</a:t>
            </a:r>
            <a:r>
              <a:rPr lang="ru-RU" sz="1800">
                <a:solidFill>
                  <a:prstClr val="black"/>
                </a:solidFill>
              </a:rPr>
              <a:t>.</a:t>
            </a:r>
          </a:p>
          <a:p>
            <a:pPr marL="342900" indent="-342900" defTabSz="914377">
              <a:buFont typeface="+mj-lt"/>
              <a:buAutoNum type="arabicPeriod" startAt="4"/>
            </a:pPr>
            <a:endParaRPr lang="ru-RU" sz="1800">
              <a:solidFill>
                <a:prstClr val="black"/>
              </a:solidFill>
            </a:endParaRPr>
          </a:p>
          <a:p>
            <a:pPr marL="342900" indent="-342900" defTabSz="914377">
              <a:buFont typeface="+mj-lt"/>
              <a:buAutoNum type="arabicPeriod" startAt="4"/>
            </a:pPr>
            <a:r>
              <a:rPr lang="ru-RU" sz="1800">
                <a:solidFill>
                  <a:prstClr val="black"/>
                </a:solidFill>
              </a:rPr>
              <a:t>Гарантируется свобода массовой информации. Цензура запрещается.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29</a:t>
            </a:r>
          </a:p>
        </p:txBody>
      </p:sp>
      <p:sp>
        <p:nvSpPr>
          <p:cNvPr id="8" name="Скругленный прямоугольник 18">
            <a:hlinkClick r:id="rId4" action="ppaction://hlinksldjump"/>
            <a:extLst>
              <a:ext uri="{FF2B5EF4-FFF2-40B4-BE49-F238E27FC236}">
                <a16:creationId xmlns:a16="http://schemas.microsoft.com/office/drawing/2014/main" id="{F4D2058C-E399-4E4E-8FB5-0F0DAEDA6B6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9981298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29945" y="1740753"/>
            <a:ext cx="8538481"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объединение, включая право создавать профессиональные союзы для защиты своих интересов. Свобода деятельности общественных объединений гарантируется.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Никто не может быть принуждён к вступлению в какое-либо объединение или пребыванию в нем.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30</a:t>
            </a:r>
          </a:p>
        </p:txBody>
      </p:sp>
      <p:sp>
        <p:nvSpPr>
          <p:cNvPr id="8" name="Скругленный прямоугольник 18">
            <a:hlinkClick r:id="rId3" action="ppaction://hlinksldjump"/>
            <a:extLst>
              <a:ext uri="{FF2B5EF4-FFF2-40B4-BE49-F238E27FC236}">
                <a16:creationId xmlns:a16="http://schemas.microsoft.com/office/drawing/2014/main" id="{FD207364-D838-4B51-BF1B-8F7B2D14252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6643304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27290" y="2017752"/>
            <a:ext cx="8248195" cy="1107996"/>
          </a:xfrm>
          <a:prstGeom prst="rect">
            <a:avLst/>
          </a:prstGeom>
          <a:noFill/>
        </p:spPr>
        <p:txBody>
          <a:bodyPr wrap="square" lIns="0" tIns="0" rIns="0" bIns="0" rtlCol="0">
            <a:spAutoFit/>
          </a:bodyPr>
          <a:lstStyle/>
          <a:p>
            <a:pPr defTabSz="914377"/>
            <a:r>
              <a:rPr lang="ru-RU" sz="1800" dirty="0">
                <a:solidFill>
                  <a:prstClr val="black"/>
                </a:solidFill>
              </a:rPr>
              <a:t>Граждане Российской Федерации имеют право собираться мирно без оружия, проводить собрания, митинги и демонстрации, шествия и пикетирование.</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9"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31</a:t>
            </a:r>
          </a:p>
        </p:txBody>
      </p:sp>
      <p:sp>
        <p:nvSpPr>
          <p:cNvPr id="8" name="Скругленный прямоугольник 18">
            <a:hlinkClick r:id="rId3" action="ppaction://hlinksldjump"/>
            <a:extLst>
              <a:ext uri="{FF2B5EF4-FFF2-40B4-BE49-F238E27FC236}">
                <a16:creationId xmlns:a16="http://schemas.microsoft.com/office/drawing/2014/main" id="{8A7A9C2B-3D5F-4B92-8E3D-50D87A7ACDE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383103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88396" y="1602254"/>
            <a:ext cx="7967208" cy="1938992"/>
          </a:xfrm>
          <a:prstGeom prst="rect">
            <a:avLst/>
          </a:prstGeom>
          <a:noFill/>
        </p:spPr>
        <p:txBody>
          <a:bodyPr wrap="square" lIns="0" tIns="0" rIns="0" bIns="0" rtlCol="0">
            <a:spAutoFit/>
          </a:bodyPr>
          <a:lstStyle/>
          <a:p>
            <a:pPr defTabSz="914377"/>
            <a:r>
              <a:rPr lang="ru-RU" sz="1800" dirty="0">
                <a:solidFill>
                  <a:prstClr val="black"/>
                </a:solidFill>
              </a:rPr>
              <a:t>1. Граждане Российской Федерации имеют право участвовать в управлении делами государства как непосредственно, так и через своих представителей.</a:t>
            </a:r>
          </a:p>
          <a:p>
            <a:pPr defTabSz="914377"/>
            <a:endParaRPr lang="ru-RU" sz="1800" dirty="0">
              <a:solidFill>
                <a:prstClr val="black"/>
              </a:solidFill>
            </a:endParaRPr>
          </a:p>
          <a:p>
            <a:pPr defTabSz="914377"/>
            <a:r>
              <a:rPr lang="ru-RU" sz="1800" dirty="0">
                <a:solidFill>
                  <a:prstClr val="black"/>
                </a:solidFill>
              </a:rPr>
              <a:t>2. Граждане Российской Федерации имеют право избирать и быть избранными в органы государственной власти и органы местного самоуправления, а также участвовать в референдуме.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32</a:t>
            </a:r>
          </a:p>
        </p:txBody>
      </p:sp>
      <p:sp>
        <p:nvSpPr>
          <p:cNvPr id="8" name="Скругленный прямоугольник 18">
            <a:hlinkClick r:id="rId3" action="ppaction://hlinksldjump"/>
            <a:extLst>
              <a:ext uri="{FF2B5EF4-FFF2-40B4-BE49-F238E27FC236}">
                <a16:creationId xmlns:a16="http://schemas.microsoft.com/office/drawing/2014/main" id="{DCCC0D20-0DF8-41A5-A22D-04E556B1496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74711371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52973" y="1325255"/>
            <a:ext cx="8196829" cy="2492990"/>
          </a:xfrm>
          <a:prstGeom prst="rect">
            <a:avLst/>
          </a:prstGeom>
          <a:noFill/>
        </p:spPr>
        <p:txBody>
          <a:bodyPr wrap="square" lIns="0" tIns="0" rIns="0" bIns="0" rtlCol="0">
            <a:spAutoFit/>
          </a:bodyPr>
          <a:lstStyle/>
          <a:p>
            <a:pPr marL="342900" indent="-342900" defTabSz="914377">
              <a:buFont typeface="+mj-lt"/>
              <a:buAutoNum type="arabicPeriod" startAt="3"/>
            </a:pPr>
            <a:r>
              <a:rPr lang="ru-RU" sz="1800" dirty="0">
                <a:solidFill>
                  <a:prstClr val="black"/>
                </a:solidFill>
              </a:rPr>
              <a:t>Не имеют права избирать и быть избранными граждане, признанные судом недееспособными, а также содержащиеся в местах лишения свободы по приговору суда.</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Граждане Российской Федерации имеют равный доступ к государственной службе.</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Граждане Российской Федерации имеют право участвовать в отправлении правосудия.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32</a:t>
            </a:r>
          </a:p>
        </p:txBody>
      </p:sp>
      <p:sp>
        <p:nvSpPr>
          <p:cNvPr id="8" name="Скругленный прямоугольник 18">
            <a:hlinkClick r:id="rId3" action="ppaction://hlinksldjump"/>
            <a:extLst>
              <a:ext uri="{FF2B5EF4-FFF2-40B4-BE49-F238E27FC236}">
                <a16:creationId xmlns:a16="http://schemas.microsoft.com/office/drawing/2014/main" id="{7AD6643F-64A4-4F90-B831-B9980213437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0089499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08001" y="2017752"/>
            <a:ext cx="8277224" cy="1107996"/>
          </a:xfrm>
          <a:prstGeom prst="rect">
            <a:avLst/>
          </a:prstGeom>
          <a:noFill/>
        </p:spPr>
        <p:txBody>
          <a:bodyPr wrap="square" lIns="0" tIns="0" rIns="0" bIns="0" rtlCol="0">
            <a:spAutoFit/>
          </a:bodyPr>
          <a:lstStyle/>
          <a:p>
            <a:pPr defTabSz="914377"/>
            <a:r>
              <a:rPr lang="ru-RU" sz="1800" dirty="0">
                <a:solidFill>
                  <a:prstClr val="black"/>
                </a:solidFill>
              </a:rPr>
              <a:t>Граждане Российской Федерации имеют право обращаться лично, а также направлять индивидуальные и коллективные обращения в государственные органы и органы местного самоуправления.</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33</a:t>
            </a:r>
          </a:p>
        </p:txBody>
      </p:sp>
      <p:sp>
        <p:nvSpPr>
          <p:cNvPr id="8" name="Скругленный прямоугольник 18">
            <a:hlinkClick r:id="rId3" action="ppaction://hlinksldjump"/>
            <a:extLst>
              <a:ext uri="{FF2B5EF4-FFF2-40B4-BE49-F238E27FC236}">
                <a16:creationId xmlns:a16="http://schemas.microsoft.com/office/drawing/2014/main" id="{49ADC2F3-025E-4520-B7E9-1FCAA28B72A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8658741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86947" y="1740753"/>
            <a:ext cx="7928881"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свободное использование своих способностей и имущества для предпринимательской и иной не запрещённой законом экономической деятельности.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Не допускается экономическая деятельность, направленная на монополизацию и недобросовестную конкуренцию.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6"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34</a:t>
            </a:r>
          </a:p>
        </p:txBody>
      </p:sp>
      <p:sp>
        <p:nvSpPr>
          <p:cNvPr id="8" name="Скругленный прямоугольник 18">
            <a:hlinkClick r:id="rId3" action="ppaction://hlinksldjump"/>
            <a:extLst>
              <a:ext uri="{FF2B5EF4-FFF2-40B4-BE49-F238E27FC236}">
                <a16:creationId xmlns:a16="http://schemas.microsoft.com/office/drawing/2014/main" id="{4AB1FCF7-A97B-400F-A8CD-03870A92285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8381915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055333"/>
            <a:ext cx="8426449" cy="3323987"/>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Право частной собственности охраняется законом.</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вправе иметь имущество в собственности, владеть, пользоваться и распоряжаться им как единолично, так и совместно с другими лицами.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Никто не может быть лишён своего имущества иначе как по решению суда. Принудительное отчуждение имущества для государственных нужд может быть произведено только при условии предварительного и равноценного возмещения.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Право наследования гарантируется.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2"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35</a:t>
            </a:r>
          </a:p>
        </p:txBody>
      </p:sp>
      <p:sp>
        <p:nvSpPr>
          <p:cNvPr id="8" name="Скругленный прямоугольник 18">
            <a:hlinkClick r:id="rId3" action="ppaction://hlinksldjump"/>
            <a:extLst>
              <a:ext uri="{FF2B5EF4-FFF2-40B4-BE49-F238E27FC236}">
                <a16:creationId xmlns:a16="http://schemas.microsoft.com/office/drawing/2014/main" id="{A44A37C3-8AC2-4641-ACDD-C18330A8165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6789131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78972" y="1203325"/>
            <a:ext cx="8306253"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Граждане и их объединения вправе иметь в частной собственности землю.</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Владение, пользование и распоряжение землёй и другими природными ресурсами осуществляются их собственниками свободно, если это не наносит ущерба окружающей среде и не нарушает прав и законных интересов иных лиц.</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Условия и порядок пользования землёй определяются на основе </a:t>
            </a:r>
            <a:r>
              <a:rPr lang="ru-RU" sz="1800" dirty="0">
                <a:solidFill>
                  <a:prstClr val="black"/>
                </a:solidFill>
                <a:hlinkClick r:id="rId3"/>
              </a:rPr>
              <a:t>федерального закона</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36</a:t>
            </a:r>
          </a:p>
        </p:txBody>
      </p:sp>
      <p:sp>
        <p:nvSpPr>
          <p:cNvPr id="8" name="Скругленный прямоугольник 18">
            <a:hlinkClick r:id="rId4" action="ppaction://hlinksldjump"/>
            <a:extLst>
              <a:ext uri="{FF2B5EF4-FFF2-40B4-BE49-F238E27FC236}">
                <a16:creationId xmlns:a16="http://schemas.microsoft.com/office/drawing/2014/main" id="{343E3236-E734-425B-B4AF-65324027D5D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313397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Труд свободен. Каждый имеет право свободно распоряжаться своими способностями к труду, выбирать род деятельности и профессию.</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Принудительный труд запрещён.</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имеет право на труд в условиях, отвечающих требованиям безопасности и гигиены, на вознаграждение за труд без какой бы то ни было дискриминации и не ниже установленного федеральным законом </a:t>
            </a:r>
            <a:r>
              <a:rPr lang="ru-RU" sz="1800" dirty="0">
                <a:solidFill>
                  <a:prstClr val="black"/>
                </a:solidFill>
                <a:hlinkClick r:id="rId3"/>
              </a:rPr>
              <a:t>минимального размера оплаты труда</a:t>
            </a:r>
            <a:r>
              <a:rPr lang="ru-RU" sz="1800" dirty="0">
                <a:solidFill>
                  <a:prstClr val="black"/>
                </a:solidFill>
              </a:rPr>
              <a:t>, а также право на защиту от безработицы.</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37</a:t>
            </a:r>
          </a:p>
        </p:txBody>
      </p:sp>
      <p:sp>
        <p:nvSpPr>
          <p:cNvPr id="7" name="Скругленный прямоугольник 18">
            <a:hlinkClick r:id="rId4" action="ppaction://hlinksldjump"/>
            <a:extLst>
              <a:ext uri="{FF2B5EF4-FFF2-40B4-BE49-F238E27FC236}">
                <a16:creationId xmlns:a16="http://schemas.microsoft.com/office/drawing/2014/main" id="{AE172882-268C-4D4F-9DA2-9C3F13378B7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32522168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78729" y="107151"/>
            <a:ext cx="1186543" cy="369332"/>
          </a:xfrm>
          <a:prstGeom prst="rect">
            <a:avLst/>
          </a:prstGeom>
          <a:noFill/>
        </p:spPr>
        <p:txBody>
          <a:bodyPr wrap="none" rtlCol="0">
            <a:spAutoFit/>
          </a:bodyPr>
          <a:lstStyle/>
          <a:p>
            <a:pPr algn="ctr" defTabSz="914377"/>
            <a:r>
              <a:rPr lang="ru-RU" sz="1800" b="1">
                <a:solidFill>
                  <a:srgbClr val="F7F6F4"/>
                </a:solidFill>
                <a:latin typeface="+mj-lt"/>
              </a:rPr>
              <a:t>Статья 1</a:t>
            </a:r>
          </a:p>
        </p:txBody>
      </p:sp>
      <p:sp>
        <p:nvSpPr>
          <p:cNvPr id="9" name="TextBox 8">
            <a:extLst>
              <a:ext uri="{FF2B5EF4-FFF2-40B4-BE49-F238E27FC236}">
                <a16:creationId xmlns:a16="http://schemas.microsoft.com/office/drawing/2014/main" id="{7E9283A9-D062-4B58-B45F-C74CEAFF4071}"/>
              </a:ext>
            </a:extLst>
          </p:cNvPr>
          <p:cNvSpPr txBox="1"/>
          <p:nvPr/>
        </p:nvSpPr>
        <p:spPr>
          <a:xfrm>
            <a:off x="440647" y="1779662"/>
            <a:ext cx="8262705" cy="1107996"/>
          </a:xfrm>
          <a:prstGeom prst="rect">
            <a:avLst/>
          </a:prstGeom>
          <a:noFill/>
        </p:spPr>
        <p:txBody>
          <a:bodyPr wrap="square" lIns="0" tIns="0" rIns="0" bIns="0" rtlCol="0">
            <a:spAutoFit/>
          </a:bodyPr>
          <a:lstStyle/>
          <a:p>
            <a:pPr marL="342900" indent="-342900" defTabSz="914377">
              <a:buAutoNum type="arabicPeriod"/>
            </a:pPr>
            <a:r>
              <a:rPr lang="ru-RU" sz="1800" dirty="0">
                <a:solidFill>
                  <a:prstClr val="black"/>
                </a:solidFill>
              </a:rPr>
              <a:t>Российская Федерация – Россия есть демократическое федеративное правовое государство с республиканской формой правления.</a:t>
            </a:r>
          </a:p>
          <a:p>
            <a:pPr marL="342900" indent="-342900" defTabSz="914377">
              <a:buAutoNum type="arabicPeriod"/>
            </a:pPr>
            <a:endParaRPr lang="ru-RU" sz="1800" dirty="0">
              <a:solidFill>
                <a:prstClr val="black"/>
              </a:solidFill>
            </a:endParaRPr>
          </a:p>
          <a:p>
            <a:pPr marL="342900" indent="-342900" defTabSz="914377">
              <a:buAutoNum type="arabicPeriod"/>
            </a:pPr>
            <a:r>
              <a:rPr lang="ru-RU" sz="1800" dirty="0">
                <a:solidFill>
                  <a:prstClr val="black"/>
                </a:solidFill>
              </a:rPr>
              <a:t>Наименования Российская Федерация и Россия равнозначны.</a:t>
            </a:r>
          </a:p>
        </p:txBody>
      </p:sp>
    </p:spTree>
    <p:extLst>
      <p:ext uri="{BB962C8B-B14F-4D97-AF65-F5344CB8AC3E}">
        <p14:creationId xmlns:p14="http://schemas.microsoft.com/office/powerpoint/2010/main" val="31036501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325255"/>
            <a:ext cx="8426449" cy="2492990"/>
          </a:xfrm>
          <a:prstGeom prst="rect">
            <a:avLst/>
          </a:prstGeom>
          <a:noFill/>
        </p:spPr>
        <p:txBody>
          <a:bodyPr wrap="square" lIns="0" tIns="0" rIns="0" bIns="0" rtlCol="0">
            <a:spAutoFit/>
          </a:bodyPr>
          <a:lstStyle/>
          <a:p>
            <a:pPr marL="342900" indent="-342900" defTabSz="914377">
              <a:buFont typeface="+mj-lt"/>
              <a:buAutoNum type="arabicPeriod" startAt="4"/>
            </a:pPr>
            <a:r>
              <a:rPr lang="ru-RU" sz="1800" dirty="0">
                <a:solidFill>
                  <a:prstClr val="black"/>
                </a:solidFill>
              </a:rPr>
              <a:t>Признаётся право на индивидуальные и коллективные трудовые споры с использованием установленных </a:t>
            </a:r>
            <a:r>
              <a:rPr lang="ru-RU" sz="1800" dirty="0">
                <a:solidFill>
                  <a:prstClr val="black"/>
                </a:solidFill>
                <a:hlinkClick r:id="rId3"/>
              </a:rPr>
              <a:t>федеральным законом </a:t>
            </a:r>
            <a:r>
              <a:rPr lang="ru-RU" sz="1800" dirty="0">
                <a:solidFill>
                  <a:prstClr val="black"/>
                </a:solidFill>
              </a:rPr>
              <a:t>способов их разрешения, включая право на забастовку.</a:t>
            </a:r>
          </a:p>
          <a:p>
            <a:pPr marL="342900" indent="-342900" defTabSz="914377">
              <a:buFont typeface="+mj-lt"/>
              <a:buAutoNum type="arabicPeriod" startAt="4"/>
            </a:pPr>
            <a:endParaRPr lang="ru-RU" sz="1800" dirty="0">
              <a:solidFill>
                <a:prstClr val="black"/>
              </a:solidFill>
            </a:endParaRPr>
          </a:p>
          <a:p>
            <a:pPr marL="342900" indent="-342900" defTabSz="914377">
              <a:buFont typeface="+mj-lt"/>
              <a:buAutoNum type="arabicPeriod" startAt="4"/>
            </a:pPr>
            <a:r>
              <a:rPr lang="ru-RU" sz="1800" dirty="0">
                <a:solidFill>
                  <a:prstClr val="black"/>
                </a:solidFill>
              </a:rPr>
              <a:t>Каждый имеет право на отдых. Работающему по трудовому договору гарантируются установленные </a:t>
            </a:r>
            <a:r>
              <a:rPr lang="ru-RU" sz="1800" dirty="0">
                <a:solidFill>
                  <a:prstClr val="black"/>
                </a:solidFill>
                <a:hlinkClick r:id="rId4"/>
              </a:rPr>
              <a:t>федеральным законом </a:t>
            </a:r>
            <a:r>
              <a:rPr lang="ru-RU" sz="1800" dirty="0">
                <a:solidFill>
                  <a:prstClr val="black"/>
                </a:solidFill>
              </a:rPr>
              <a:t>продолжительность рабочего времени, выходные и праздничные дни, оплачиваемый ежегодный отпуск.</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37</a:t>
            </a:r>
          </a:p>
        </p:txBody>
      </p:sp>
      <p:sp>
        <p:nvSpPr>
          <p:cNvPr id="8" name="Скругленный прямоугольник 18">
            <a:hlinkClick r:id="rId5" action="ppaction://hlinksldjump"/>
            <a:extLst>
              <a:ext uri="{FF2B5EF4-FFF2-40B4-BE49-F238E27FC236}">
                <a16:creationId xmlns:a16="http://schemas.microsoft.com/office/drawing/2014/main" id="{D3D305FD-5635-4BA3-82C0-7FCB713264F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1386602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76275" y="1602254"/>
            <a:ext cx="8223249"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Материнство и детство, семья находятся под защитой государства.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Забота о детях, их воспитание – равное право и обязанность родителей.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Трудоспособные дети, достигшие 18 лет, должны заботиться о нетрудоспособных родителях.</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991" y="107151"/>
            <a:ext cx="1334020" cy="369332"/>
          </a:xfrm>
          <a:prstGeom prst="rect">
            <a:avLst/>
          </a:prstGeom>
          <a:noFill/>
        </p:spPr>
        <p:txBody>
          <a:bodyPr wrap="none" rtlCol="0">
            <a:spAutoFit/>
          </a:bodyPr>
          <a:lstStyle/>
          <a:p>
            <a:pPr algn="ctr" defTabSz="914377"/>
            <a:r>
              <a:rPr lang="ru-RU" sz="1800" b="1">
                <a:solidFill>
                  <a:srgbClr val="F7F6F4"/>
                </a:solidFill>
                <a:latin typeface="+mj-lt"/>
              </a:rPr>
              <a:t>Статья 38</a:t>
            </a:r>
          </a:p>
        </p:txBody>
      </p:sp>
      <p:sp>
        <p:nvSpPr>
          <p:cNvPr id="10" name="Скругленный прямоугольник 18">
            <a:hlinkClick r:id="rId3" action="ppaction://hlinksldjump"/>
            <a:extLst>
              <a:ext uri="{FF2B5EF4-FFF2-40B4-BE49-F238E27FC236}">
                <a16:creationId xmlns:a16="http://schemas.microsoft.com/office/drawing/2014/main" id="{060B618C-CE0D-40C0-9B69-1E059FB04FBF}"/>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5281452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Каждому гарантируется социальное обеспечение по возрасту, в случае болезни, инвалидности, потери кормильца, для воспитания детей и в иных случаях, установленных законом.</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Государственные пенсии и социальные пособия устанавливаются </a:t>
            </a:r>
            <a:r>
              <a:rPr lang="ru-RU" sz="1800" dirty="0">
                <a:solidFill>
                  <a:prstClr val="black"/>
                </a:solidFill>
                <a:hlinkClick r:id="rId3"/>
              </a:rPr>
              <a:t>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Поощряются добровольное социальное страхование, создание дополнительных форм социального обеспечения и благотворительность.</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39</a:t>
            </a:r>
          </a:p>
        </p:txBody>
      </p:sp>
      <p:sp>
        <p:nvSpPr>
          <p:cNvPr id="10" name="Скругленный прямоугольник 18">
            <a:hlinkClick r:id="rId4" action="ppaction://hlinksldjump"/>
            <a:extLst>
              <a:ext uri="{FF2B5EF4-FFF2-40B4-BE49-F238E27FC236}">
                <a16:creationId xmlns:a16="http://schemas.microsoft.com/office/drawing/2014/main" id="{1E822C6F-6A88-457C-8DFC-9AFB18B5F15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5381565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320767"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жилище. Никто не может быть произвольно лишён жилища.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Органы государственной власти и органы местного самоуправления поощряют жилищное строительство, создают условия для осуществления права на жилище.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Малоимущим, иным указанным в законе гражданам, нуждающимся в жилище, оно предоставляется бесплатно или за доступную плату из государственных, муниципальных и других жилищных фондов в соответствии с установленными </a:t>
            </a:r>
            <a:r>
              <a:rPr lang="ru-RU" sz="1800" dirty="0">
                <a:solidFill>
                  <a:prstClr val="black"/>
                </a:solidFill>
                <a:hlinkClick r:id="rId3"/>
              </a:rPr>
              <a:t>законом</a:t>
            </a:r>
            <a:r>
              <a:rPr lang="ru-RU" sz="1800" dirty="0">
                <a:solidFill>
                  <a:prstClr val="black"/>
                </a:solidFill>
              </a:rPr>
              <a:t> нормами.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899381" y="107151"/>
            <a:ext cx="1345241" cy="369332"/>
          </a:xfrm>
          <a:prstGeom prst="rect">
            <a:avLst/>
          </a:prstGeom>
          <a:noFill/>
        </p:spPr>
        <p:txBody>
          <a:bodyPr wrap="none" rtlCol="0">
            <a:spAutoFit/>
          </a:bodyPr>
          <a:lstStyle/>
          <a:p>
            <a:pPr algn="ctr" defTabSz="914377"/>
            <a:r>
              <a:rPr lang="ru-RU" sz="1800" b="1">
                <a:solidFill>
                  <a:srgbClr val="F7F6F4"/>
                </a:solidFill>
                <a:latin typeface="+mj-lt"/>
              </a:rPr>
              <a:t>Статья 40</a:t>
            </a:r>
          </a:p>
        </p:txBody>
      </p:sp>
      <p:sp>
        <p:nvSpPr>
          <p:cNvPr id="10" name="Скругленный прямоугольник 18">
            <a:hlinkClick r:id="rId4" action="ppaction://hlinksldjump"/>
            <a:extLst>
              <a:ext uri="{FF2B5EF4-FFF2-40B4-BE49-F238E27FC236}">
                <a16:creationId xmlns:a16="http://schemas.microsoft.com/office/drawing/2014/main" id="{DAC5167A-0207-434B-A7E2-A006560920F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2611671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884467"/>
            <a:ext cx="8611053"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охрану здоровья и медицинскую помощь. Медицинская помощь в государственных и муниципальных учреждениях здравоохранения оказывается гражданам бесплатно за счёт средств соответствующего бюджета, страховых взносов, других поступлений.</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финансируются федеральные программы охраны и укрепления здоровья населения, принимаются меры по развитию государственной, муниципальной, частной систем здравоохранения, поощряется деятельность, способствующая укреплению здоровья человека, развитию физической культуры и спорта, экологическому и санитарно-эпидемиологическому благополучию.</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3808" y="107151"/>
            <a:ext cx="1316386" cy="369332"/>
          </a:xfrm>
          <a:prstGeom prst="rect">
            <a:avLst/>
          </a:prstGeom>
          <a:noFill/>
        </p:spPr>
        <p:txBody>
          <a:bodyPr wrap="none" rtlCol="0">
            <a:spAutoFit/>
          </a:bodyPr>
          <a:lstStyle/>
          <a:p>
            <a:pPr algn="ctr" defTabSz="914377"/>
            <a:r>
              <a:rPr lang="ru-RU" sz="1800" b="1">
                <a:solidFill>
                  <a:srgbClr val="F7F6F4"/>
                </a:solidFill>
                <a:latin typeface="+mj-lt"/>
              </a:rPr>
              <a:t>Статья 41</a:t>
            </a:r>
          </a:p>
        </p:txBody>
      </p:sp>
      <p:sp>
        <p:nvSpPr>
          <p:cNvPr id="7" name="Скругленный прямоугольник 18">
            <a:hlinkClick r:id="rId3" action="ppaction://hlinksldjump"/>
            <a:extLst>
              <a:ext uri="{FF2B5EF4-FFF2-40B4-BE49-F238E27FC236}">
                <a16:creationId xmlns:a16="http://schemas.microsoft.com/office/drawing/2014/main" id="{86D8AC7B-ACCD-4A52-97FD-F41C9BD49D8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1735154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40644" y="1779662"/>
            <a:ext cx="8262711" cy="1107996"/>
          </a:xfrm>
          <a:prstGeom prst="rect">
            <a:avLst/>
          </a:prstGeom>
          <a:noFill/>
        </p:spPr>
        <p:txBody>
          <a:bodyPr wrap="square" lIns="0" tIns="0" rIns="0" bIns="0" rtlCol="0">
            <a:spAutoFit/>
          </a:bodyPr>
          <a:lstStyle/>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Сокрытие должностными лицами фактов и обстоятельств, создающих угрозу для жизни и здоровья людей, влечёт за собой ответственность в соответствии с </a:t>
            </a:r>
            <a:r>
              <a:rPr lang="ru-RU" sz="1800" dirty="0">
                <a:solidFill>
                  <a:prstClr val="black"/>
                </a:solidFill>
                <a:hlinkClick r:id="rId3"/>
              </a:rPr>
              <a:t>федеральным законом</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3808" y="107151"/>
            <a:ext cx="1316386" cy="369332"/>
          </a:xfrm>
          <a:prstGeom prst="rect">
            <a:avLst/>
          </a:prstGeom>
          <a:noFill/>
        </p:spPr>
        <p:txBody>
          <a:bodyPr wrap="none" rtlCol="0">
            <a:spAutoFit/>
          </a:bodyPr>
          <a:lstStyle/>
          <a:p>
            <a:pPr algn="ctr" defTabSz="914377"/>
            <a:r>
              <a:rPr lang="ru-RU" sz="1800" b="1">
                <a:solidFill>
                  <a:srgbClr val="F7F6F4"/>
                </a:solidFill>
                <a:latin typeface="+mj-lt"/>
              </a:rPr>
              <a:t>Статья 41</a:t>
            </a:r>
          </a:p>
        </p:txBody>
      </p:sp>
      <p:sp>
        <p:nvSpPr>
          <p:cNvPr id="10" name="Скругленный прямоугольник 18">
            <a:hlinkClick r:id="rId4" action="ppaction://hlinksldjump"/>
            <a:extLst>
              <a:ext uri="{FF2B5EF4-FFF2-40B4-BE49-F238E27FC236}">
                <a16:creationId xmlns:a16="http://schemas.microsoft.com/office/drawing/2014/main" id="{AACA43C4-DD1D-40D9-8689-AF175D43A06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5223790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1101322" y="1779662"/>
            <a:ext cx="7004646" cy="1107996"/>
          </a:xfrm>
          <a:prstGeom prst="rect">
            <a:avLst/>
          </a:prstGeom>
          <a:noFill/>
        </p:spPr>
        <p:txBody>
          <a:bodyPr wrap="square" lIns="0" tIns="0" rIns="0" bIns="0" rtlCol="0">
            <a:spAutoFit/>
          </a:bodyPr>
          <a:lstStyle/>
          <a:p>
            <a:pPr defTabSz="914377"/>
            <a:r>
              <a:rPr lang="ru-RU" sz="1800" dirty="0">
                <a:solidFill>
                  <a:prstClr val="black"/>
                </a:solidFill>
              </a:rPr>
              <a:t>Каждый имеет право на благоприятную окружающую среду, достоверную информацию о её состоянии и на возмещение ущерба, причинённого его здоровью или имуществу экологическим правонарушением.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4" y="107151"/>
            <a:ext cx="1342034" cy="369332"/>
          </a:xfrm>
          <a:prstGeom prst="rect">
            <a:avLst/>
          </a:prstGeom>
          <a:noFill/>
        </p:spPr>
        <p:txBody>
          <a:bodyPr wrap="none" rtlCol="0">
            <a:spAutoFit/>
          </a:bodyPr>
          <a:lstStyle/>
          <a:p>
            <a:pPr algn="ctr" defTabSz="914377"/>
            <a:r>
              <a:rPr lang="ru-RU" sz="1800" b="1">
                <a:solidFill>
                  <a:srgbClr val="F7F6F4"/>
                </a:solidFill>
                <a:latin typeface="+mj-lt"/>
              </a:rPr>
              <a:t>Статья 42</a:t>
            </a:r>
          </a:p>
        </p:txBody>
      </p:sp>
      <p:sp>
        <p:nvSpPr>
          <p:cNvPr id="10" name="Скругленный прямоугольник 18">
            <a:hlinkClick r:id="rId3" action="ppaction://hlinksldjump"/>
            <a:extLst>
              <a:ext uri="{FF2B5EF4-FFF2-40B4-BE49-F238E27FC236}">
                <a16:creationId xmlns:a16="http://schemas.microsoft.com/office/drawing/2014/main" id="{8A8D84CD-775D-4C76-84CA-FDEEF0732AC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93626524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88707" y="1203325"/>
            <a:ext cx="7966585"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имеет право на образование.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Гарантируются общедоступность и бесплатность дошкольного, основного общего и среднего профессионального образования в государственных или муниципальных образовательных учреждениях и на предприятиях.</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вправе на конкурсной основе бесплатно получить высшее образование в государственном или муниципальном образовательном учреждении и на предприятии.</a:t>
            </a:r>
          </a:p>
          <a:p>
            <a:pPr marL="342900" indent="-342900" defTabSz="914377">
              <a:buFont typeface="+mj-lt"/>
              <a:buAutoNum type="arabicPeriod"/>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6"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43</a:t>
            </a:r>
          </a:p>
        </p:txBody>
      </p:sp>
    </p:spTree>
    <p:extLst>
      <p:ext uri="{BB962C8B-B14F-4D97-AF65-F5344CB8AC3E}">
        <p14:creationId xmlns:p14="http://schemas.microsoft.com/office/powerpoint/2010/main" val="17785486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88707" y="1463754"/>
            <a:ext cx="7966585" cy="2215991"/>
          </a:xfrm>
          <a:prstGeom prst="rect">
            <a:avLst/>
          </a:prstGeom>
          <a:noFill/>
        </p:spPr>
        <p:txBody>
          <a:bodyPr wrap="square" lIns="0" tIns="0" rIns="0" bIns="0" rtlCol="0">
            <a:spAutoFit/>
          </a:bodyPr>
          <a:lstStyle/>
          <a:p>
            <a:pPr marL="342900" indent="-342900" defTabSz="914377">
              <a:buFont typeface="+mj-lt"/>
              <a:buAutoNum type="arabicPeriod" startAt="4"/>
            </a:pPr>
            <a:r>
              <a:rPr lang="ru-RU" sz="1800" dirty="0">
                <a:solidFill>
                  <a:prstClr val="black"/>
                </a:solidFill>
              </a:rPr>
              <a:t>Основное общее образование обязательно. Родители или лица, их заменяющие, обеспечивают получение детьми основного общего образования.</a:t>
            </a:r>
          </a:p>
          <a:p>
            <a:pPr marL="342900" indent="-342900" defTabSz="914377">
              <a:buFont typeface="+mj-lt"/>
              <a:buAutoNum type="arabicPeriod" startAt="4"/>
            </a:pPr>
            <a:endParaRPr lang="ru-RU" sz="1800" dirty="0">
              <a:solidFill>
                <a:prstClr val="black"/>
              </a:solidFill>
            </a:endParaRPr>
          </a:p>
          <a:p>
            <a:pPr marL="342900" indent="-342900" defTabSz="914377">
              <a:buFont typeface="+mj-lt"/>
              <a:buAutoNum type="arabicPeriod" startAt="4"/>
            </a:pPr>
            <a:r>
              <a:rPr lang="ru-RU" sz="1800" dirty="0">
                <a:solidFill>
                  <a:prstClr val="black"/>
                </a:solidFill>
              </a:rPr>
              <a:t>Российская Федерация устанавливает федеральные государственные образовательные стандарты, поддерживает различные формы образования и самообразования.</a:t>
            </a:r>
          </a:p>
          <a:p>
            <a:pPr marL="342900" indent="-342900" defTabSz="914377">
              <a:buFont typeface="+mj-lt"/>
              <a:buAutoNum type="arabicPeriod" startAt="4"/>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6"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43</a:t>
            </a:r>
          </a:p>
        </p:txBody>
      </p:sp>
      <p:sp>
        <p:nvSpPr>
          <p:cNvPr id="10" name="Скругленный прямоугольник 18">
            <a:hlinkClick r:id="rId3" action="ppaction://hlinksldjump"/>
            <a:extLst>
              <a:ext uri="{FF2B5EF4-FFF2-40B4-BE49-F238E27FC236}">
                <a16:creationId xmlns:a16="http://schemas.microsoft.com/office/drawing/2014/main" id="{16810F6C-B649-479F-A793-0A844B97F6F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00048053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4676" y="1325255"/>
            <a:ext cx="8210550"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Каждому гарантируется свобода литературного, художественного, научного, технического и других видов творчества, преподавания. Интеллектуальная собственность охраняется </a:t>
            </a:r>
            <a:r>
              <a:rPr lang="ru-RU" sz="1800" dirty="0">
                <a:solidFill>
                  <a:prstClr val="black"/>
                </a:solidFill>
                <a:hlinkClick r:id="rId3"/>
              </a:rPr>
              <a:t>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имеет право на участие в культурной жизни и пользование учреждениями культуры, на доступ к культурным ценностям.</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обязан заботиться о сохранении исторического и культурного наследия, беречь памятники истории и культуры.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181" y="107151"/>
            <a:ext cx="1343638" cy="369332"/>
          </a:xfrm>
          <a:prstGeom prst="rect">
            <a:avLst/>
          </a:prstGeom>
          <a:noFill/>
        </p:spPr>
        <p:txBody>
          <a:bodyPr wrap="none" rtlCol="0">
            <a:spAutoFit/>
          </a:bodyPr>
          <a:lstStyle/>
          <a:p>
            <a:pPr algn="ctr" defTabSz="914377"/>
            <a:r>
              <a:rPr lang="ru-RU" sz="1800" b="1">
                <a:solidFill>
                  <a:srgbClr val="F7F6F4"/>
                </a:solidFill>
                <a:latin typeface="+mj-lt"/>
              </a:rPr>
              <a:t>Статья 44</a:t>
            </a:r>
          </a:p>
        </p:txBody>
      </p:sp>
      <p:sp>
        <p:nvSpPr>
          <p:cNvPr id="10" name="Скругленный прямоугольник 18">
            <a:hlinkClick r:id="rId4" action="ppaction://hlinksldjump"/>
            <a:extLst>
              <a:ext uri="{FF2B5EF4-FFF2-40B4-BE49-F238E27FC236}">
                <a16:creationId xmlns:a16="http://schemas.microsoft.com/office/drawing/2014/main" id="{8DB993F6-FDC1-4DA9-852A-0197C2E74CD7}"/>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8479396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2156251"/>
            <a:ext cx="8523968" cy="830997"/>
          </a:xfrm>
          <a:prstGeom prst="rect">
            <a:avLst/>
          </a:prstGeom>
          <a:noFill/>
        </p:spPr>
        <p:txBody>
          <a:bodyPr wrap="square" lIns="0" tIns="0" rIns="0" bIns="0" rtlCol="0">
            <a:spAutoFit/>
          </a:bodyPr>
          <a:lstStyle/>
          <a:p>
            <a:pPr defTabSz="914377"/>
            <a:r>
              <a:rPr lang="ru-RU" sz="1800" dirty="0">
                <a:solidFill>
                  <a:prstClr val="black"/>
                </a:solidFill>
              </a:rPr>
              <a:t>Человек, его права и свободы являются высшей ценностью. Признание, соблюдение и защита прав и свобод человека и гражданина – обязанность государства.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5905" y="107151"/>
            <a:ext cx="1212191" cy="369332"/>
          </a:xfrm>
          <a:prstGeom prst="rect">
            <a:avLst/>
          </a:prstGeom>
          <a:noFill/>
        </p:spPr>
        <p:txBody>
          <a:bodyPr wrap="none" rtlCol="0">
            <a:spAutoFit/>
          </a:bodyPr>
          <a:lstStyle/>
          <a:p>
            <a:pPr algn="ctr" defTabSz="914377"/>
            <a:r>
              <a:rPr lang="ru-RU" sz="1800" b="1">
                <a:solidFill>
                  <a:srgbClr val="F7F6F4"/>
                </a:solidFill>
                <a:latin typeface="+mj-lt"/>
              </a:rPr>
              <a:t>Статья 2</a:t>
            </a:r>
          </a:p>
        </p:txBody>
      </p:sp>
      <p:sp>
        <p:nvSpPr>
          <p:cNvPr id="8" name="Скругленный прямоугольник 18">
            <a:hlinkClick r:id="rId3" action="ppaction://hlinksldjump"/>
            <a:extLst>
              <a:ext uri="{FF2B5EF4-FFF2-40B4-BE49-F238E27FC236}">
                <a16:creationId xmlns:a16="http://schemas.microsoft.com/office/drawing/2014/main" id="{3B52460D-A704-4BD7-B304-268AA6A29F1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8595850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934131" y="1879252"/>
            <a:ext cx="7275738" cy="1384995"/>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Государственная защита прав и свобод человека и гражданина в Российской Федерации гарантируется.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вправе защищать свои права и свободы всеми способами, не запрещёнными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45</a:t>
            </a:r>
          </a:p>
        </p:txBody>
      </p:sp>
      <p:sp>
        <p:nvSpPr>
          <p:cNvPr id="10" name="Скругленный прямоугольник 18">
            <a:hlinkClick r:id="rId3" action="ppaction://hlinksldjump"/>
            <a:extLst>
              <a:ext uri="{FF2B5EF4-FFF2-40B4-BE49-F238E27FC236}">
                <a16:creationId xmlns:a16="http://schemas.microsoft.com/office/drawing/2014/main" id="{91A4DB48-F8DB-4D81-A3D4-F03432CD4D31}"/>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3144427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Каждому гарантируется судебная защита его прав и свобод.</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Решения и действия (или бездействие) органов государственной власти, органов местного самоуправления, общественных объединений и должностных лиц могут быть обжалованы в суде.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вправе в соответствии с </a:t>
            </a:r>
            <a:r>
              <a:rPr lang="ru-RU" sz="1800" dirty="0">
                <a:solidFill>
                  <a:prstClr val="black"/>
                </a:solidFill>
                <a:hlinkClick r:id="rId3"/>
              </a:rPr>
              <a:t>международными договорами </a:t>
            </a:r>
            <a:r>
              <a:rPr lang="ru-RU" sz="1800" dirty="0">
                <a:solidFill>
                  <a:prstClr val="black"/>
                </a:solidFill>
              </a:rPr>
              <a:t>Российской Федерации обращаться в межгосударственные органы по защите прав и свобод человека, если исчерпаны все имеющиеся внутригосударственные средства правовой защиты.</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4" y="107151"/>
            <a:ext cx="1342034" cy="369332"/>
          </a:xfrm>
          <a:prstGeom prst="rect">
            <a:avLst/>
          </a:prstGeom>
          <a:noFill/>
        </p:spPr>
        <p:txBody>
          <a:bodyPr wrap="none" rtlCol="0">
            <a:spAutoFit/>
          </a:bodyPr>
          <a:lstStyle/>
          <a:p>
            <a:pPr algn="ctr" defTabSz="914377"/>
            <a:r>
              <a:rPr lang="ru-RU" sz="1800" b="1">
                <a:solidFill>
                  <a:srgbClr val="F7F6F4"/>
                </a:solidFill>
                <a:latin typeface="+mj-lt"/>
              </a:rPr>
              <a:t>Статья 46</a:t>
            </a:r>
          </a:p>
        </p:txBody>
      </p:sp>
      <p:sp>
        <p:nvSpPr>
          <p:cNvPr id="10" name="Скругленный прямоугольник 18">
            <a:hlinkClick r:id="rId4" action="ppaction://hlinksldjump"/>
            <a:extLst>
              <a:ext uri="{FF2B5EF4-FFF2-40B4-BE49-F238E27FC236}">
                <a16:creationId xmlns:a16="http://schemas.microsoft.com/office/drawing/2014/main" id="{9DB39F63-F1DB-4DF1-A336-7794D16BB6D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59071263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55159" y="1740753"/>
            <a:ext cx="8166327"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Никто не может быть лишён права на рассмотрение его дела в том суде и тем судьёй, к подсудности которых оно отнесено </a:t>
            </a:r>
            <a:r>
              <a:rPr lang="ru-RU" sz="1800" dirty="0">
                <a:solidFill>
                  <a:prstClr val="black"/>
                </a:solidFill>
                <a:hlinkClick r:id="rId3"/>
              </a:rPr>
              <a:t>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Обвиняемый в совершении преступления имеет право на рассмотрение его дела судом с участием присяжных заседателей в случаях, предусмотренных </a:t>
            </a:r>
            <a:r>
              <a:rPr lang="ru-RU" sz="1800" dirty="0">
                <a:solidFill>
                  <a:prstClr val="black"/>
                </a:solidFill>
                <a:hlinkClick r:id="rId4"/>
              </a:rPr>
              <a:t>федеральным законом</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7"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47</a:t>
            </a:r>
          </a:p>
        </p:txBody>
      </p:sp>
      <p:sp>
        <p:nvSpPr>
          <p:cNvPr id="10" name="Скругленный прямоугольник 18">
            <a:hlinkClick r:id="rId5" action="ppaction://hlinksldjump"/>
            <a:extLst>
              <a:ext uri="{FF2B5EF4-FFF2-40B4-BE49-F238E27FC236}">
                <a16:creationId xmlns:a16="http://schemas.microsoft.com/office/drawing/2014/main" id="{59444D08-B03F-44DE-97E1-06AD82931E2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18921640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4675" y="1232128"/>
            <a:ext cx="8426449"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Каждому гарантируется право на получение квалифицированной юридической помощи. В случаях, предусмотренных законом, юридическая помощь оказывается бесплатно.</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задержанный, заключённый под стражу, обвиняемый в совершении преступления имеет право пользоваться помощью адвоката (защитника) с момента соответственно задержания, заключения под стражу или предъявления обвинения.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7"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48</a:t>
            </a:r>
          </a:p>
        </p:txBody>
      </p:sp>
      <p:sp>
        <p:nvSpPr>
          <p:cNvPr id="10" name="Скругленный прямоугольник 18">
            <a:hlinkClick r:id="rId3" action="ppaction://hlinksldjump"/>
            <a:extLst>
              <a:ext uri="{FF2B5EF4-FFF2-40B4-BE49-F238E27FC236}">
                <a16:creationId xmlns:a16="http://schemas.microsoft.com/office/drawing/2014/main" id="{A34BA8A6-45B3-4C4C-AD12-DA62C7B6B91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7548792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4675" y="1325255"/>
            <a:ext cx="8426449"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Каждый обвиняемый в совершении преступления считается невиновным, пока его виновность не будет доказана в предусмотренном </a:t>
            </a:r>
            <a:r>
              <a:rPr lang="ru-RU" sz="1800" dirty="0">
                <a:solidFill>
                  <a:prstClr val="black"/>
                </a:solidFill>
                <a:hlinkClick r:id="rId3"/>
              </a:rPr>
              <a:t>федеральным законом </a:t>
            </a:r>
            <a:r>
              <a:rPr lang="ru-RU" sz="1800" dirty="0">
                <a:solidFill>
                  <a:prstClr val="black"/>
                </a:solidFill>
              </a:rPr>
              <a:t>порядке и установлена вступившим в законную силу приговором суда.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Обвиняемый не обязан доказывать свою невиновность.</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Неустранимые сомнения в виновности лица толкуются в пользу обвиняемого.</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4" y="107151"/>
            <a:ext cx="1342034" cy="369332"/>
          </a:xfrm>
          <a:prstGeom prst="rect">
            <a:avLst/>
          </a:prstGeom>
          <a:noFill/>
        </p:spPr>
        <p:txBody>
          <a:bodyPr wrap="none" rtlCol="0">
            <a:spAutoFit/>
          </a:bodyPr>
          <a:lstStyle/>
          <a:p>
            <a:pPr algn="ctr" defTabSz="914377"/>
            <a:r>
              <a:rPr lang="ru-RU" sz="1800" b="1">
                <a:solidFill>
                  <a:srgbClr val="F7F6F4"/>
                </a:solidFill>
                <a:latin typeface="+mj-lt"/>
              </a:rPr>
              <a:t>Статья 49</a:t>
            </a:r>
          </a:p>
        </p:txBody>
      </p:sp>
      <p:sp>
        <p:nvSpPr>
          <p:cNvPr id="10" name="Скругленный прямоугольник 18">
            <a:hlinkClick r:id="rId4" action="ppaction://hlinksldjump"/>
            <a:extLst>
              <a:ext uri="{FF2B5EF4-FFF2-40B4-BE49-F238E27FC236}">
                <a16:creationId xmlns:a16="http://schemas.microsoft.com/office/drawing/2014/main" id="{7D3AACE4-241C-4EA2-820A-8714A618DAE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9733434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19566" y="1203325"/>
            <a:ext cx="8104868"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Никто не может быть повторно осуждён за одно и то же преступление.</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При осуществлении правосудия не допускается использование доказательств, полученных с нарушением федерального закона.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Каждый осужденный за преступление имеет право на пересмотр приговора вышестоящим судом в порядке, установленном </a:t>
            </a:r>
            <a:r>
              <a:rPr lang="ru-RU" sz="1800" dirty="0">
                <a:solidFill>
                  <a:prstClr val="black"/>
                </a:solidFill>
                <a:hlinkClick r:id="rId3"/>
              </a:rPr>
              <a:t>федеральным законом</a:t>
            </a:r>
            <a:r>
              <a:rPr lang="ru-RU" sz="1800" dirty="0">
                <a:solidFill>
                  <a:prstClr val="black"/>
                </a:solidFill>
              </a:rPr>
              <a:t>, а также право просить о помиловании или смягчении наказания.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2587" y="107151"/>
            <a:ext cx="1338829" cy="369332"/>
          </a:xfrm>
          <a:prstGeom prst="rect">
            <a:avLst/>
          </a:prstGeom>
          <a:noFill/>
        </p:spPr>
        <p:txBody>
          <a:bodyPr wrap="none" rtlCol="0">
            <a:spAutoFit/>
          </a:bodyPr>
          <a:lstStyle/>
          <a:p>
            <a:pPr algn="ctr" defTabSz="914377"/>
            <a:r>
              <a:rPr lang="ru-RU" sz="1800" b="1">
                <a:solidFill>
                  <a:srgbClr val="F7F6F4"/>
                </a:solidFill>
                <a:latin typeface="+mj-lt"/>
              </a:rPr>
              <a:t>Статья 50</a:t>
            </a:r>
          </a:p>
        </p:txBody>
      </p:sp>
      <p:sp>
        <p:nvSpPr>
          <p:cNvPr id="10" name="Скругленный прямоугольник 18">
            <a:hlinkClick r:id="rId4" action="ppaction://hlinksldjump"/>
            <a:extLst>
              <a:ext uri="{FF2B5EF4-FFF2-40B4-BE49-F238E27FC236}">
                <a16:creationId xmlns:a16="http://schemas.microsoft.com/office/drawing/2014/main" id="{F49C3A0F-2246-4EDE-956A-0F086571D7D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7564077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92831" y="1740753"/>
            <a:ext cx="8190138"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Никто не обязан свидетельствовать против себя самого, своего супруга и близких родственников, круг которых определяется </a:t>
            </a:r>
            <a:r>
              <a:rPr lang="ru-RU" sz="1800" dirty="0">
                <a:solidFill>
                  <a:prstClr val="black"/>
                </a:solidFill>
                <a:hlinkClick r:id="rId3"/>
              </a:rPr>
              <a:t>федеральным 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hlinkClick r:id="rId4"/>
              </a:rPr>
              <a:t>Федеральным законом </a:t>
            </a:r>
            <a:r>
              <a:rPr lang="ru-RU" sz="1800" dirty="0">
                <a:solidFill>
                  <a:prstClr val="black"/>
                </a:solidFill>
              </a:rPr>
              <a:t>могут устанавливаться иные случаи освобождения от обязанности давать свидетельские показания.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7014" y="107151"/>
            <a:ext cx="1309974" cy="369332"/>
          </a:xfrm>
          <a:prstGeom prst="rect">
            <a:avLst/>
          </a:prstGeom>
          <a:noFill/>
        </p:spPr>
        <p:txBody>
          <a:bodyPr wrap="none" rtlCol="0">
            <a:spAutoFit/>
          </a:bodyPr>
          <a:lstStyle/>
          <a:p>
            <a:pPr algn="ctr" defTabSz="914377"/>
            <a:r>
              <a:rPr lang="ru-RU" sz="1800" b="1">
                <a:solidFill>
                  <a:srgbClr val="F7F6F4"/>
                </a:solidFill>
                <a:latin typeface="+mj-lt"/>
              </a:rPr>
              <a:t>Статья 51</a:t>
            </a:r>
          </a:p>
        </p:txBody>
      </p:sp>
      <p:sp>
        <p:nvSpPr>
          <p:cNvPr id="10" name="Скругленный прямоугольник 18">
            <a:hlinkClick r:id="rId5" action="ppaction://hlinksldjump"/>
            <a:extLst>
              <a:ext uri="{FF2B5EF4-FFF2-40B4-BE49-F238E27FC236}">
                <a16:creationId xmlns:a16="http://schemas.microsoft.com/office/drawing/2014/main" id="{EEA4448C-EDB6-452C-A89A-38AD70F88CE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5352364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752815" y="1958288"/>
            <a:ext cx="7638369" cy="830997"/>
          </a:xfrm>
          <a:prstGeom prst="rect">
            <a:avLst/>
          </a:prstGeom>
          <a:noFill/>
        </p:spPr>
        <p:txBody>
          <a:bodyPr wrap="square" lIns="0" tIns="0" rIns="0" bIns="0" rtlCol="0">
            <a:spAutoFit/>
          </a:bodyPr>
          <a:lstStyle/>
          <a:p>
            <a:pPr defTabSz="914377"/>
            <a:r>
              <a:rPr lang="ru-RU" sz="1800" dirty="0">
                <a:solidFill>
                  <a:prstClr val="black"/>
                </a:solidFill>
              </a:rPr>
              <a:t>Права потерпевших от преступлений и злоупотреблений властью охраняются законом. Государство обеспечивает потерпевшим доступ к правосудию и компенсацию причинённого ущерба.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2" cy="369332"/>
          </a:xfrm>
          <a:prstGeom prst="rect">
            <a:avLst/>
          </a:prstGeom>
          <a:noFill/>
        </p:spPr>
        <p:txBody>
          <a:bodyPr wrap="none" rtlCol="0">
            <a:spAutoFit/>
          </a:bodyPr>
          <a:lstStyle/>
          <a:p>
            <a:pPr algn="ctr" defTabSz="914377"/>
            <a:r>
              <a:rPr lang="ru-RU" sz="1800" b="1">
                <a:solidFill>
                  <a:srgbClr val="F7F6F4"/>
                </a:solidFill>
                <a:latin typeface="+mj-lt"/>
              </a:rPr>
              <a:t>Статья 52</a:t>
            </a:r>
          </a:p>
        </p:txBody>
      </p:sp>
      <p:sp>
        <p:nvSpPr>
          <p:cNvPr id="10" name="Скругленный прямоугольник 18">
            <a:hlinkClick r:id="rId3" action="ppaction://hlinksldjump"/>
            <a:extLst>
              <a:ext uri="{FF2B5EF4-FFF2-40B4-BE49-F238E27FC236}">
                <a16:creationId xmlns:a16="http://schemas.microsoft.com/office/drawing/2014/main" id="{0FB1AB3C-176A-423A-85A1-71CEE8B12BB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3015990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55159" y="1918161"/>
            <a:ext cx="8426449" cy="830997"/>
          </a:xfrm>
          <a:prstGeom prst="rect">
            <a:avLst/>
          </a:prstGeom>
          <a:noFill/>
        </p:spPr>
        <p:txBody>
          <a:bodyPr wrap="square" lIns="0" tIns="0" rIns="0" bIns="0" rtlCol="0">
            <a:spAutoFit/>
          </a:bodyPr>
          <a:lstStyle/>
          <a:p>
            <a:pPr defTabSz="914377"/>
            <a:r>
              <a:rPr lang="ru-RU" sz="1800" dirty="0">
                <a:solidFill>
                  <a:prstClr val="black"/>
                </a:solidFill>
              </a:rPr>
              <a:t>Каждый имеет право на возмещение государством вреда, причинённого незаконными действиями (или бездействием) органов государственной власти или их должностных лиц.</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2"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53</a:t>
            </a:r>
          </a:p>
        </p:txBody>
      </p:sp>
      <p:sp>
        <p:nvSpPr>
          <p:cNvPr id="10" name="Скругленный прямоугольник 18">
            <a:hlinkClick r:id="rId3" action="ppaction://hlinksldjump"/>
            <a:extLst>
              <a:ext uri="{FF2B5EF4-FFF2-40B4-BE49-F238E27FC236}">
                <a16:creationId xmlns:a16="http://schemas.microsoft.com/office/drawing/2014/main" id="{E903FB8D-B0F9-4BD4-9B00-2B3524C47A68}"/>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3809347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420860"/>
            <a:ext cx="8426449"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Закон, устанавливающий или отягчающий ответственность, обратной силы не имеет.</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Никто не может нести ответственность за деяние, которое в момент его совершения не признавалось правонарушением. Если после совершения правонарушения ответственность за него устранена или смягчена, применяется новый закон.</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7"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54</a:t>
            </a:r>
          </a:p>
        </p:txBody>
      </p:sp>
      <p:sp>
        <p:nvSpPr>
          <p:cNvPr id="10" name="Скругленный прямоугольник 18">
            <a:hlinkClick r:id="rId3" action="ppaction://hlinksldjump"/>
            <a:extLst>
              <a:ext uri="{FF2B5EF4-FFF2-40B4-BE49-F238E27FC236}">
                <a16:creationId xmlns:a16="http://schemas.microsoft.com/office/drawing/2014/main" id="{05FA1961-DD7C-4361-B17A-246C9857228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70539221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142417"/>
            <a:ext cx="8538481" cy="3323987"/>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Носителем </a:t>
            </a:r>
            <a:r>
              <a:rPr lang="ru-RU" sz="1800" dirty="0">
                <a:solidFill>
                  <a:prstClr val="black"/>
                </a:solidFill>
                <a:hlinkClick r:id="rId3"/>
              </a:rPr>
              <a:t>суверенитета</a:t>
            </a:r>
            <a:r>
              <a:rPr lang="ru-RU" sz="1800" dirty="0">
                <a:solidFill>
                  <a:prstClr val="black"/>
                </a:solidFill>
              </a:rPr>
              <a:t> и единственным источником власти в Российской Федерации является её многонациональный народ.</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Народ осуществляет свою власть непосредственно, а также через органы государственной власти и органы местного самоуправления.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Высшим непосредственным выражением власти народа являются референдум и свободные выборы.</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Никто не может присваивать власть в Российской Федерации. Захват власти или присвоение властных полномочий преследуется по </a:t>
            </a:r>
            <a:r>
              <a:rPr lang="ru-RU" sz="1800" dirty="0">
                <a:solidFill>
                  <a:prstClr val="black"/>
                </a:solidFill>
                <a:hlinkClick r:id="rId4"/>
              </a:rPr>
              <a:t>федеральному закону</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7508" y="107151"/>
            <a:ext cx="1208985" cy="369332"/>
          </a:xfrm>
          <a:prstGeom prst="rect">
            <a:avLst/>
          </a:prstGeom>
          <a:noFill/>
        </p:spPr>
        <p:txBody>
          <a:bodyPr wrap="none" rtlCol="0">
            <a:spAutoFit/>
          </a:bodyPr>
          <a:lstStyle/>
          <a:p>
            <a:pPr algn="ctr" defTabSz="914377"/>
            <a:r>
              <a:rPr lang="ru-RU" sz="1800" b="1">
                <a:solidFill>
                  <a:srgbClr val="F7F6F4"/>
                </a:solidFill>
                <a:latin typeface="+mj-lt"/>
              </a:rPr>
              <a:t>Статья 3</a:t>
            </a:r>
          </a:p>
        </p:txBody>
      </p:sp>
      <p:sp>
        <p:nvSpPr>
          <p:cNvPr id="7" name="Скругленный прямоугольник 18">
            <a:hlinkClick r:id="rId5" action="ppaction://hlinksldjump"/>
            <a:extLst>
              <a:ext uri="{FF2B5EF4-FFF2-40B4-BE49-F238E27FC236}">
                <a16:creationId xmlns:a16="http://schemas.microsoft.com/office/drawing/2014/main" id="{F45AD25E-9E84-4DD2-B2CD-F516DD12993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421066453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426449" cy="3323987"/>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Перечисление в Конституции Российской Федерации основных прав и свобод не должно толковаться как отрицание или умаление других общепризнанных прав и свобод человека и гражданина.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не должны издаваться законы, отменяющие или умаляющие права и свободы человека и гражданина.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Права и свободы человека и гражданина могут быть ограничены федеральным законом только в той мере, в какой это необходимо в целях защиты основ конституционного строя, нравственности, здоровья, прав и законных интересов других лиц, обеспечения обороны страны и безопасности государства.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6594" y="107151"/>
            <a:ext cx="1330814" cy="369332"/>
          </a:xfrm>
          <a:prstGeom prst="rect">
            <a:avLst/>
          </a:prstGeom>
          <a:noFill/>
        </p:spPr>
        <p:txBody>
          <a:bodyPr wrap="none" rtlCol="0">
            <a:spAutoFit/>
          </a:bodyPr>
          <a:lstStyle/>
          <a:p>
            <a:pPr algn="ctr" defTabSz="914377"/>
            <a:r>
              <a:rPr lang="ru-RU" sz="1800" b="1">
                <a:solidFill>
                  <a:srgbClr val="F7F6F4"/>
                </a:solidFill>
                <a:latin typeface="+mj-lt"/>
              </a:rPr>
              <a:t>Статья 55</a:t>
            </a:r>
          </a:p>
        </p:txBody>
      </p:sp>
      <p:sp>
        <p:nvSpPr>
          <p:cNvPr id="10" name="Скругленный прямоугольник 18">
            <a:hlinkClick r:id="rId3" action="ppaction://hlinksldjump"/>
            <a:extLst>
              <a:ext uri="{FF2B5EF4-FFF2-40B4-BE49-F238E27FC236}">
                <a16:creationId xmlns:a16="http://schemas.microsoft.com/office/drawing/2014/main" id="{C791B3E1-F6D6-4F7D-B9AC-7B14F7DBCF4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53823693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877046"/>
            <a:ext cx="8625567"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условиях чрезвычайного положения для обеспечения безопасности граждан и защиты конституционного строя в соответствии с </a:t>
            </a:r>
            <a:r>
              <a:rPr lang="ru-RU" sz="1800" dirty="0">
                <a:solidFill>
                  <a:prstClr val="black"/>
                </a:solidFill>
                <a:hlinkClick r:id="rId3"/>
              </a:rPr>
              <a:t>федеральным конституционным законом </a:t>
            </a:r>
            <a:r>
              <a:rPr lang="ru-RU" sz="1800" dirty="0">
                <a:solidFill>
                  <a:prstClr val="black"/>
                </a:solidFill>
              </a:rPr>
              <a:t>могут устанавливаться отдельные ограничения прав и свобод с указанием пределов и срока их действия.</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Чрезвычайное положение на всей территории Российской Федерации и в её отдельных местностях может вводиться при наличии обстоятельств и в порядке, установленных </a:t>
            </a:r>
            <a:r>
              <a:rPr lang="ru-RU" sz="1800" dirty="0">
                <a:solidFill>
                  <a:prstClr val="black"/>
                </a:solidFill>
                <a:hlinkClick r:id="rId4"/>
              </a:rPr>
              <a:t>федеральным конституционным 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Не подлежат ограничению права и свободы, предусмотренные статьями 20, 21, 23 (часть 1), 24, 28, 34 (часть 1), 40 (часть 1), 46–54 Конституции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2" cy="369332"/>
          </a:xfrm>
          <a:prstGeom prst="rect">
            <a:avLst/>
          </a:prstGeom>
          <a:noFill/>
        </p:spPr>
        <p:txBody>
          <a:bodyPr wrap="none" rtlCol="0">
            <a:spAutoFit/>
          </a:bodyPr>
          <a:lstStyle/>
          <a:p>
            <a:pPr algn="ctr" defTabSz="914377"/>
            <a:r>
              <a:rPr lang="ru-RU" sz="1800" b="1">
                <a:solidFill>
                  <a:srgbClr val="F7F6F4"/>
                </a:solidFill>
                <a:latin typeface="+mj-lt"/>
              </a:rPr>
              <a:t>Статья 56</a:t>
            </a:r>
          </a:p>
        </p:txBody>
      </p:sp>
      <p:sp>
        <p:nvSpPr>
          <p:cNvPr id="10" name="Скругленный прямоугольник 18">
            <a:hlinkClick r:id="rId5" action="ppaction://hlinksldjump"/>
            <a:extLst>
              <a:ext uri="{FF2B5EF4-FFF2-40B4-BE49-F238E27FC236}">
                <a16:creationId xmlns:a16="http://schemas.microsoft.com/office/drawing/2014/main" id="{27D76300-82CA-4465-B522-9CCF25F3EE7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5895069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1251384" y="2017752"/>
            <a:ext cx="7234330" cy="1107996"/>
          </a:xfrm>
          <a:prstGeom prst="rect">
            <a:avLst/>
          </a:prstGeom>
          <a:noFill/>
        </p:spPr>
        <p:txBody>
          <a:bodyPr wrap="square" lIns="0" tIns="0" rIns="0" bIns="0" rtlCol="0">
            <a:spAutoFit/>
          </a:bodyPr>
          <a:lstStyle/>
          <a:p>
            <a:pPr defTabSz="914377"/>
            <a:r>
              <a:rPr lang="ru-RU" sz="1800" dirty="0">
                <a:solidFill>
                  <a:prstClr val="black"/>
                </a:solidFill>
              </a:rPr>
              <a:t>Каждый обязан платить </a:t>
            </a:r>
            <a:r>
              <a:rPr lang="ru-RU" sz="1800" dirty="0">
                <a:solidFill>
                  <a:prstClr val="black"/>
                </a:solidFill>
                <a:hlinkClick r:id="rId3"/>
              </a:rPr>
              <a:t>законно установленные налоги </a:t>
            </a:r>
            <a:r>
              <a:rPr lang="ru-RU" sz="1800" dirty="0">
                <a:solidFill>
                  <a:prstClr val="black"/>
                </a:solidFill>
              </a:rPr>
              <a:t>и сборы. Законы, устанавливающие новые налоги или ухудшающие положение налогоплательщиков, обратной силы не имеют.</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2"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57</a:t>
            </a:r>
          </a:p>
        </p:txBody>
      </p:sp>
      <p:sp>
        <p:nvSpPr>
          <p:cNvPr id="10" name="Скругленный прямоугольник 18">
            <a:hlinkClick r:id="rId4" action="ppaction://hlinksldjump"/>
            <a:extLst>
              <a:ext uri="{FF2B5EF4-FFF2-40B4-BE49-F238E27FC236}">
                <a16:creationId xmlns:a16="http://schemas.microsoft.com/office/drawing/2014/main" id="{6FBF1FDE-D270-48D1-AFCC-91B3846106B2}"/>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7868855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71059" y="2017752"/>
            <a:ext cx="8233681" cy="553998"/>
          </a:xfrm>
          <a:prstGeom prst="rect">
            <a:avLst/>
          </a:prstGeom>
          <a:noFill/>
        </p:spPr>
        <p:txBody>
          <a:bodyPr wrap="square" lIns="0" tIns="0" rIns="0" bIns="0" rtlCol="0">
            <a:spAutoFit/>
          </a:bodyPr>
          <a:lstStyle/>
          <a:p>
            <a:pPr defTabSz="914377"/>
            <a:r>
              <a:rPr lang="ru-RU" sz="1800" dirty="0">
                <a:solidFill>
                  <a:prstClr val="black"/>
                </a:solidFill>
              </a:rPr>
              <a:t>Каждый обязан сохранять природу и окружающую среду, бережно относиться к природным богатствам.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5792" y="107151"/>
            <a:ext cx="1332417" cy="369332"/>
          </a:xfrm>
          <a:prstGeom prst="rect">
            <a:avLst/>
          </a:prstGeom>
          <a:noFill/>
        </p:spPr>
        <p:txBody>
          <a:bodyPr wrap="none" rtlCol="0">
            <a:spAutoFit/>
          </a:bodyPr>
          <a:lstStyle/>
          <a:p>
            <a:pPr algn="ctr" defTabSz="914377"/>
            <a:r>
              <a:rPr lang="ru-RU" sz="1800" b="1">
                <a:solidFill>
                  <a:srgbClr val="F7F6F4"/>
                </a:solidFill>
                <a:latin typeface="+mj-lt"/>
              </a:rPr>
              <a:t>Статья 58</a:t>
            </a:r>
          </a:p>
        </p:txBody>
      </p:sp>
      <p:sp>
        <p:nvSpPr>
          <p:cNvPr id="8" name="Скругленный прямоугольник 18">
            <a:hlinkClick r:id="rId3" action="ppaction://hlinksldjump"/>
            <a:extLst>
              <a:ext uri="{FF2B5EF4-FFF2-40B4-BE49-F238E27FC236}">
                <a16:creationId xmlns:a16="http://schemas.microsoft.com/office/drawing/2014/main" id="{D9EFDDF6-F7E7-4C7B-A06C-6DF73E56D30A}"/>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8008292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769989"/>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Защита Отечества является долгом и обязанностью гражданина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Гражданин Российской Федерации несёт военную службу в соответствии с </a:t>
            </a:r>
            <a:r>
              <a:rPr lang="ru-RU" sz="1800" dirty="0">
                <a:solidFill>
                  <a:prstClr val="black"/>
                </a:solidFill>
                <a:hlinkClick r:id="rId3"/>
              </a:rPr>
              <a:t>федеральным 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Гражданин Российской Федерации в случае, если его убеждениям или вероисповеданию противоречит несение военной службы, а также в иных установленных </a:t>
            </a:r>
            <a:r>
              <a:rPr lang="ru-RU" sz="1800" dirty="0">
                <a:solidFill>
                  <a:prstClr val="black"/>
                </a:solidFill>
                <a:hlinkClick r:id="rId4"/>
              </a:rPr>
              <a:t>федеральным законом </a:t>
            </a:r>
            <a:r>
              <a:rPr lang="ru-RU" sz="1800" dirty="0">
                <a:solidFill>
                  <a:prstClr val="black"/>
                </a:solidFill>
              </a:rPr>
              <a:t>случаях имеет право на замену её альтернативной гражданской службой.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2" cy="369332"/>
          </a:xfrm>
          <a:prstGeom prst="rect">
            <a:avLst/>
          </a:prstGeom>
          <a:noFill/>
        </p:spPr>
        <p:txBody>
          <a:bodyPr wrap="none" rtlCol="0">
            <a:spAutoFit/>
          </a:bodyPr>
          <a:lstStyle/>
          <a:p>
            <a:pPr algn="ctr" defTabSz="914377"/>
            <a:r>
              <a:rPr lang="ru-RU" sz="1800" b="1">
                <a:solidFill>
                  <a:srgbClr val="F7F6F4"/>
                </a:solidFill>
                <a:latin typeface="+mj-lt"/>
              </a:rPr>
              <a:t>Статья 59</a:t>
            </a:r>
          </a:p>
        </p:txBody>
      </p:sp>
      <p:sp>
        <p:nvSpPr>
          <p:cNvPr id="10" name="Скругленный прямоугольник 18">
            <a:hlinkClick r:id="rId5" action="ppaction://hlinksldjump"/>
            <a:extLst>
              <a:ext uri="{FF2B5EF4-FFF2-40B4-BE49-F238E27FC236}">
                <a16:creationId xmlns:a16="http://schemas.microsoft.com/office/drawing/2014/main" id="{B6A248FB-2CC0-4E7F-AFAE-1F464ADDB570}"/>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6271045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84188" y="1918161"/>
            <a:ext cx="8175624" cy="830997"/>
          </a:xfrm>
          <a:prstGeom prst="rect">
            <a:avLst/>
          </a:prstGeom>
          <a:noFill/>
        </p:spPr>
        <p:txBody>
          <a:bodyPr wrap="square" lIns="0" tIns="0" rIns="0" bIns="0" rtlCol="0">
            <a:spAutoFit/>
          </a:bodyPr>
          <a:lstStyle/>
          <a:p>
            <a:pPr defTabSz="914377"/>
            <a:r>
              <a:rPr lang="ru-RU" sz="1800" dirty="0">
                <a:solidFill>
                  <a:prstClr val="black"/>
                </a:solidFill>
              </a:rPr>
              <a:t>Гражданин Российской Федерации может самостоятельно осуществлять в полном объёме свои права и обязанности с 18 лет.</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182" y="107151"/>
            <a:ext cx="1343638" cy="369332"/>
          </a:xfrm>
          <a:prstGeom prst="rect">
            <a:avLst/>
          </a:prstGeom>
          <a:noFill/>
        </p:spPr>
        <p:txBody>
          <a:bodyPr wrap="none" rtlCol="0">
            <a:spAutoFit/>
          </a:bodyPr>
          <a:lstStyle/>
          <a:p>
            <a:pPr algn="ctr" defTabSz="914377"/>
            <a:r>
              <a:rPr lang="ru-RU" sz="1800" b="1">
                <a:solidFill>
                  <a:srgbClr val="F7F6F4"/>
                </a:solidFill>
                <a:latin typeface="+mj-lt"/>
              </a:rPr>
              <a:t>Статья 60</a:t>
            </a:r>
          </a:p>
        </p:txBody>
      </p:sp>
      <p:sp>
        <p:nvSpPr>
          <p:cNvPr id="10" name="Скругленный прямоугольник 18">
            <a:hlinkClick r:id="rId3" action="ppaction://hlinksldjump"/>
            <a:extLst>
              <a:ext uri="{FF2B5EF4-FFF2-40B4-BE49-F238E27FC236}">
                <a16:creationId xmlns:a16="http://schemas.microsoft.com/office/drawing/2014/main" id="{B140DB72-BD34-4670-8F56-7E43B6BE7D03}"/>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4906862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27516" y="1641162"/>
            <a:ext cx="8320767" cy="1384995"/>
          </a:xfrm>
          <a:prstGeom prst="rect">
            <a:avLst/>
          </a:prstGeom>
          <a:noFill/>
        </p:spPr>
        <p:txBody>
          <a:bodyPr wrap="square" lIns="0" tIns="0" rIns="0" bIns="0" rtlCol="0">
            <a:spAutoFit/>
          </a:bodyPr>
          <a:lstStyle/>
          <a:p>
            <a:pPr defTabSz="914377"/>
            <a:r>
              <a:rPr lang="ru-RU" sz="1800" dirty="0">
                <a:solidFill>
                  <a:prstClr val="black"/>
                </a:solidFill>
              </a:rPr>
              <a:t>Гражданин Российской Федерации не может быть выслан за пределы Российской Федерации или выдан другому государству.</a:t>
            </a:r>
          </a:p>
          <a:p>
            <a:pPr defTabSz="914377"/>
            <a:endParaRPr lang="ru-RU" sz="1800" dirty="0">
              <a:solidFill>
                <a:prstClr val="black"/>
              </a:solidFill>
            </a:endParaRPr>
          </a:p>
          <a:p>
            <a:pPr defTabSz="914377"/>
            <a:r>
              <a:rPr lang="ru-RU" sz="1800" dirty="0">
                <a:solidFill>
                  <a:prstClr val="black"/>
                </a:solidFill>
              </a:rPr>
              <a:t>Российская Федерация гарантирует своим гражданам защиту и покровительство за её пределами.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4608" y="107151"/>
            <a:ext cx="1314784" cy="369332"/>
          </a:xfrm>
          <a:prstGeom prst="rect">
            <a:avLst/>
          </a:prstGeom>
          <a:noFill/>
        </p:spPr>
        <p:txBody>
          <a:bodyPr wrap="none" rtlCol="0">
            <a:spAutoFit/>
          </a:bodyPr>
          <a:lstStyle/>
          <a:p>
            <a:pPr algn="ctr" defTabSz="914377"/>
            <a:r>
              <a:rPr lang="ru-RU" sz="1800" b="1">
                <a:solidFill>
                  <a:srgbClr val="F7F6F4"/>
                </a:solidFill>
                <a:latin typeface="+mj-lt"/>
              </a:rPr>
              <a:t>Статья 61</a:t>
            </a:r>
          </a:p>
        </p:txBody>
      </p:sp>
      <p:sp>
        <p:nvSpPr>
          <p:cNvPr id="10" name="Скругленный прямоугольник 18">
            <a:hlinkClick r:id="rId3" action="ppaction://hlinksldjump"/>
            <a:extLst>
              <a:ext uri="{FF2B5EF4-FFF2-40B4-BE49-F238E27FC236}">
                <a16:creationId xmlns:a16="http://schemas.microsoft.com/office/drawing/2014/main" id="{69CEE632-67FC-4255-93B9-1B9D2ACCDA8B}"/>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77597666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1186755"/>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Гражданин Российской Федерации может иметь гражданство иностранного государства (двойное гражданство) в соответствии с федеральным законом или международным договором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Наличие у гражданина Российской Федерации гражданства иностранного государства не умаляет его прав и свобод и не освобождает от обязанностей, вытекающих из российского гражданства, если иное не предусмотрено </a:t>
            </a:r>
            <a:r>
              <a:rPr lang="ru-RU" sz="1800" dirty="0">
                <a:solidFill>
                  <a:prstClr val="black"/>
                </a:solidFill>
                <a:hlinkClick r:id="rId4"/>
              </a:rPr>
              <a:t>федеральным законом </a:t>
            </a:r>
            <a:r>
              <a:rPr lang="ru-RU" sz="1800" dirty="0">
                <a:solidFill>
                  <a:prstClr val="black"/>
                </a:solidFill>
              </a:rPr>
              <a:t>или международным договором Российской Федерации.</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4"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62</a:t>
            </a:r>
          </a:p>
        </p:txBody>
      </p:sp>
    </p:spTree>
    <p:extLst>
      <p:ext uri="{BB962C8B-B14F-4D97-AF65-F5344CB8AC3E}">
        <p14:creationId xmlns:p14="http://schemas.microsoft.com/office/powerpoint/2010/main" val="5185736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74675" y="1868926"/>
            <a:ext cx="8426449" cy="1661993"/>
          </a:xfrm>
          <a:prstGeom prst="rect">
            <a:avLst/>
          </a:prstGeom>
          <a:noFill/>
        </p:spPr>
        <p:txBody>
          <a:bodyPr wrap="square" lIns="0" tIns="0" rIns="0" bIns="0" rtlCol="0">
            <a:spAutoFit/>
          </a:bodyPr>
          <a:lstStyle/>
          <a:p>
            <a:pPr marL="342900" indent="-342900" defTabSz="914377">
              <a:buFont typeface="+mj-lt"/>
              <a:buAutoNum type="arabicPeriod" startAt="3"/>
            </a:pPr>
            <a:r>
              <a:rPr lang="ru-RU" sz="1800" dirty="0">
                <a:solidFill>
                  <a:prstClr val="black"/>
                </a:solidFill>
              </a:rPr>
              <a:t>Иностранные граждане и лица без гражданства пользуются в Российской Федерации правами и несут обязанности наравне с гражданами Российской Федерации, кроме случаев, установленных федеральным законом или международным договором Российской Федерации.</a:t>
            </a:r>
          </a:p>
          <a:p>
            <a:pPr marL="342900" indent="-342900" defTabSz="914377">
              <a:buFont typeface="+mj-lt"/>
              <a:buAutoNum type="arabicPeriod" startAt="3"/>
            </a:pPr>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4"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62</a:t>
            </a:r>
          </a:p>
        </p:txBody>
      </p:sp>
      <p:sp>
        <p:nvSpPr>
          <p:cNvPr id="10" name="Скругленный прямоугольник 18">
            <a:hlinkClick r:id="rId3" action="ppaction://hlinksldjump"/>
            <a:extLst>
              <a:ext uri="{FF2B5EF4-FFF2-40B4-BE49-F238E27FC236}">
                <a16:creationId xmlns:a16="http://schemas.microsoft.com/office/drawing/2014/main" id="{BBF39893-02AE-4AB6-96C1-F0E1E2032CA6}"/>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1562850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Российская Федерация предоставляет политическое убежище иностранным гражданам и лицам без гражданства в соответствии с общепризнанными нормами международного права.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В Российской Федерации не допускается выдача другим государствам лиц, преследуемых за политические убеждения, а также за действия (или бездействие), не признаваемые в Российской Федерации преступлением. Выдача лиц, обвиняемых в совершении преступления, а также передача осуждённых для отбывания наказания в других государствах осуществляются на основе </a:t>
            </a:r>
            <a:r>
              <a:rPr lang="ru-RU" sz="1800" dirty="0">
                <a:solidFill>
                  <a:prstClr val="black"/>
                </a:solidFill>
                <a:hlinkClick r:id="rId3"/>
              </a:rPr>
              <a:t>федерального закона </a:t>
            </a:r>
            <a:r>
              <a:rPr lang="ru-RU" sz="1800" dirty="0">
                <a:solidFill>
                  <a:prstClr val="black"/>
                </a:solidFill>
              </a:rPr>
              <a:t>или международного договора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63</a:t>
            </a:r>
          </a:p>
        </p:txBody>
      </p:sp>
      <p:sp>
        <p:nvSpPr>
          <p:cNvPr id="11" name="Скругленный прямоугольник 18">
            <a:hlinkClick r:id="rId4" action="ppaction://hlinksldjump"/>
            <a:extLst>
              <a:ext uri="{FF2B5EF4-FFF2-40B4-BE49-F238E27FC236}">
                <a16:creationId xmlns:a16="http://schemas.microsoft.com/office/drawing/2014/main" id="{FBEC4B94-B108-4DD4-89A4-1137C75AD89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01729698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74890" y="1463754"/>
            <a:ext cx="8567510" cy="2215991"/>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hlinkClick r:id="rId3"/>
              </a:rPr>
              <a:t>Суверенитет</a:t>
            </a:r>
            <a:r>
              <a:rPr lang="ru-RU" sz="1800" dirty="0">
                <a:solidFill>
                  <a:prstClr val="black"/>
                </a:solidFill>
              </a:rPr>
              <a:t> Российской Федерации распространяется на всю её территорию.</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Конституция Российской Федерации и федеральные законы имеют верховенство на всей территории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Российская Федерация обеспечивает целостность и неприкосновенность своей территории.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5103" y="107151"/>
            <a:ext cx="1213795" cy="369332"/>
          </a:xfrm>
          <a:prstGeom prst="rect">
            <a:avLst/>
          </a:prstGeom>
          <a:noFill/>
        </p:spPr>
        <p:txBody>
          <a:bodyPr wrap="none" rtlCol="0">
            <a:spAutoFit/>
          </a:bodyPr>
          <a:lstStyle/>
          <a:p>
            <a:pPr algn="ctr" defTabSz="914377"/>
            <a:r>
              <a:rPr lang="ru-RU" sz="1800" b="1">
                <a:solidFill>
                  <a:srgbClr val="F7F6F4"/>
                </a:solidFill>
                <a:latin typeface="+mj-lt"/>
              </a:rPr>
              <a:t>Статья 4</a:t>
            </a:r>
          </a:p>
        </p:txBody>
      </p:sp>
      <p:sp>
        <p:nvSpPr>
          <p:cNvPr id="7" name="Скругленный прямоугольник 18">
            <a:hlinkClick r:id="rId4" action="ppaction://hlinksldjump"/>
            <a:extLst>
              <a:ext uri="{FF2B5EF4-FFF2-40B4-BE49-F238E27FC236}">
                <a16:creationId xmlns:a16="http://schemas.microsoft.com/office/drawing/2014/main" id="{A0643144-5778-4F38-94C8-66E09A200FBD}"/>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4752613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600302" y="1918161"/>
            <a:ext cx="7943395" cy="830997"/>
          </a:xfrm>
          <a:prstGeom prst="rect">
            <a:avLst/>
          </a:prstGeom>
          <a:noFill/>
        </p:spPr>
        <p:txBody>
          <a:bodyPr wrap="square" lIns="0" tIns="0" rIns="0" bIns="0" rtlCol="0">
            <a:spAutoFit/>
          </a:bodyPr>
          <a:lstStyle/>
          <a:p>
            <a:pPr defTabSz="914377"/>
            <a:r>
              <a:rPr lang="ru-RU" sz="1800" dirty="0">
                <a:solidFill>
                  <a:prstClr val="black"/>
                </a:solidFill>
              </a:rPr>
              <a:t>Положения настоящей главы составляют основы правового статуса личности в Российской Федерации и не могут быть изменены иначе как в порядке, установленном настоящей Конституцией.</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0984" y="107151"/>
            <a:ext cx="1342035" cy="369332"/>
          </a:xfrm>
          <a:prstGeom prst="rect">
            <a:avLst/>
          </a:prstGeom>
          <a:noFill/>
        </p:spPr>
        <p:txBody>
          <a:bodyPr wrap="none" rtlCol="0">
            <a:spAutoFit/>
          </a:bodyPr>
          <a:lstStyle/>
          <a:p>
            <a:pPr algn="ctr" defTabSz="914377"/>
            <a:r>
              <a:rPr lang="ru-RU" sz="1800" b="1">
                <a:solidFill>
                  <a:srgbClr val="F7F6F4"/>
                </a:solidFill>
                <a:latin typeface="+mj-lt"/>
              </a:rPr>
              <a:t>Статья 64</a:t>
            </a:r>
          </a:p>
        </p:txBody>
      </p:sp>
      <p:sp>
        <p:nvSpPr>
          <p:cNvPr id="8" name="Скругленный прямоугольник 18">
            <a:hlinkClick r:id="rId3" action="ppaction://hlinksldjump"/>
            <a:extLst>
              <a:ext uri="{FF2B5EF4-FFF2-40B4-BE49-F238E27FC236}">
                <a16:creationId xmlns:a16="http://schemas.microsoft.com/office/drawing/2014/main" id="{38A153EC-AB5D-48F2-AC45-038DDD15F5B4}"/>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5762740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 name="Прямоугольник с двумя скругленными соседними углами 14">
            <a:extLst>
              <a:ext uri="{FF2B5EF4-FFF2-40B4-BE49-F238E27FC236}">
                <a16:creationId xmlns:a16="http://schemas.microsoft.com/office/drawing/2014/main" id="{E47D6DDC-C539-4143-BE55-73D84E1D4B29}"/>
              </a:ext>
            </a:extLst>
          </p:cNvPr>
          <p:cNvSpPr/>
          <p:nvPr/>
        </p:nvSpPr>
        <p:spPr>
          <a:xfrm rot="10800000">
            <a:off x="1748314" y="4498"/>
            <a:ext cx="5647372"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Open Sans"/>
              <a:ea typeface="+mn-ea"/>
              <a:cs typeface="+mn-cs"/>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0" name="TextBox 9"/>
          <p:cNvSpPr txBox="1"/>
          <p:nvPr/>
        </p:nvSpPr>
        <p:spPr>
          <a:xfrm>
            <a:off x="2889488" y="118120"/>
            <a:ext cx="3365024" cy="646331"/>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a:ln>
                  <a:noFill/>
                </a:ln>
                <a:solidFill>
                  <a:srgbClr val="F7F6F4"/>
                </a:solidFill>
                <a:effectLst/>
                <a:uLnTx/>
                <a:uFillTx/>
                <a:latin typeface="Roboto Slab"/>
                <a:ea typeface="+mn-ea"/>
                <a:cs typeface="+mn-cs"/>
              </a:rPr>
              <a:t>Глава </a:t>
            </a:r>
            <a:r>
              <a:rPr lang="ru-RU" sz="1800" b="1">
                <a:solidFill>
                  <a:srgbClr val="F7F6F4"/>
                </a:solidFill>
                <a:latin typeface="Roboto Slab"/>
              </a:rPr>
              <a:t>3</a:t>
            </a:r>
            <a:r>
              <a:rPr kumimoji="0" lang="ru-RU" sz="1800" b="1" i="0" u="none" strike="noStrike" kern="1200" cap="none" spc="0" normalizeH="0" baseline="0" noProof="0">
                <a:ln>
                  <a:noFill/>
                </a:ln>
                <a:solidFill>
                  <a:srgbClr val="F7F6F4"/>
                </a:solidFill>
                <a:effectLst/>
                <a:uLnTx/>
                <a:uFillTx/>
                <a:latin typeface="Roboto Slab"/>
                <a:ea typeface="+mn-ea"/>
                <a:cs typeface="+mn-cs"/>
              </a:rPr>
              <a:t> </a:t>
            </a:r>
          </a:p>
          <a:p>
            <a:pPr lvl="0" algn="ctr" defTabSz="914377"/>
            <a:r>
              <a:rPr lang="ru-RU" sz="1800" b="1">
                <a:solidFill>
                  <a:srgbClr val="F7F6F4"/>
                </a:solidFill>
                <a:latin typeface="Roboto Slab"/>
              </a:rPr>
              <a:t>Федеративное устройство </a:t>
            </a:r>
            <a:endParaRPr kumimoji="0" lang="ru-RU" sz="1800" b="1" i="0" u="none" strike="noStrike" kern="1200" cap="none" spc="0" normalizeH="0" baseline="0" noProof="0">
              <a:ln>
                <a:noFill/>
              </a:ln>
              <a:solidFill>
                <a:srgbClr val="F7F6F4"/>
              </a:solidFill>
              <a:effectLst/>
              <a:uLnTx/>
              <a:uFillTx/>
              <a:latin typeface="Roboto Slab"/>
              <a:ea typeface="+mn-ea"/>
              <a:cs typeface="+mn-cs"/>
            </a:endParaRPr>
          </a:p>
        </p:txBody>
      </p:sp>
      <p:grpSp>
        <p:nvGrpSpPr>
          <p:cNvPr id="4" name="Группа 3">
            <a:extLst>
              <a:ext uri="{FF2B5EF4-FFF2-40B4-BE49-F238E27FC236}">
                <a16:creationId xmlns:a16="http://schemas.microsoft.com/office/drawing/2014/main" id="{3DB40CB4-DC6B-49D4-983E-EA2809D66E43}"/>
              </a:ext>
            </a:extLst>
          </p:cNvPr>
          <p:cNvGrpSpPr/>
          <p:nvPr/>
        </p:nvGrpSpPr>
        <p:grpSpPr>
          <a:xfrm>
            <a:off x="902314" y="1095375"/>
            <a:ext cx="846000" cy="846000"/>
            <a:chOff x="532399" y="1232101"/>
            <a:chExt cx="846000" cy="846000"/>
          </a:xfrm>
        </p:grpSpPr>
        <p:sp>
          <p:nvSpPr>
            <p:cNvPr id="16" name="Овал 15">
              <a:hlinkClick r:id="" action="ppaction://noaction"/>
              <a:extLst>
                <a:ext uri="{FF2B5EF4-FFF2-40B4-BE49-F238E27FC236}">
                  <a16:creationId xmlns:a16="http://schemas.microsoft.com/office/drawing/2014/main" id="{F0D49675-673B-4EFB-8ECC-8D685FC541B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 name="TextBox 1">
              <a:hlinkClick r:id="rId3" action="ppaction://hlinksldjump"/>
              <a:extLst>
                <a:ext uri="{FF2B5EF4-FFF2-40B4-BE49-F238E27FC236}">
                  <a16:creationId xmlns:a16="http://schemas.microsoft.com/office/drawing/2014/main" id="{6E716DDC-FD65-4702-BD1C-C43F09654EC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65</a:t>
              </a:r>
            </a:p>
          </p:txBody>
        </p:sp>
      </p:grpSp>
      <p:grpSp>
        <p:nvGrpSpPr>
          <p:cNvPr id="17" name="Группа 16">
            <a:extLst>
              <a:ext uri="{FF2B5EF4-FFF2-40B4-BE49-F238E27FC236}">
                <a16:creationId xmlns:a16="http://schemas.microsoft.com/office/drawing/2014/main" id="{A7E8F47D-AFBB-43B3-8E80-B789B79BFA45}"/>
              </a:ext>
            </a:extLst>
          </p:cNvPr>
          <p:cNvGrpSpPr/>
          <p:nvPr/>
        </p:nvGrpSpPr>
        <p:grpSpPr>
          <a:xfrm>
            <a:off x="1984543" y="1095375"/>
            <a:ext cx="846000" cy="846000"/>
            <a:chOff x="532399" y="1232101"/>
            <a:chExt cx="846000" cy="846000"/>
          </a:xfrm>
        </p:grpSpPr>
        <p:sp>
          <p:nvSpPr>
            <p:cNvPr id="18" name="Овал 17">
              <a:hlinkClick r:id="" action="ppaction://noaction"/>
              <a:extLst>
                <a:ext uri="{FF2B5EF4-FFF2-40B4-BE49-F238E27FC236}">
                  <a16:creationId xmlns:a16="http://schemas.microsoft.com/office/drawing/2014/main" id="{F434E8D5-2E61-43BA-BD88-549AC59CBF81}"/>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19" name="TextBox 18">
              <a:hlinkClick r:id="rId4" action="ppaction://hlinksldjump"/>
              <a:extLst>
                <a:ext uri="{FF2B5EF4-FFF2-40B4-BE49-F238E27FC236}">
                  <a16:creationId xmlns:a16="http://schemas.microsoft.com/office/drawing/2014/main" id="{D3BDA1D9-A22B-44E2-B268-60D7F8F5CFCC}"/>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66</a:t>
              </a:r>
            </a:p>
          </p:txBody>
        </p:sp>
      </p:grpSp>
      <p:grpSp>
        <p:nvGrpSpPr>
          <p:cNvPr id="20" name="Группа 19">
            <a:extLst>
              <a:ext uri="{FF2B5EF4-FFF2-40B4-BE49-F238E27FC236}">
                <a16:creationId xmlns:a16="http://schemas.microsoft.com/office/drawing/2014/main" id="{1D2F1AD1-D52B-4EA7-A7C6-FC2EA4A77AA7}"/>
              </a:ext>
            </a:extLst>
          </p:cNvPr>
          <p:cNvGrpSpPr/>
          <p:nvPr/>
        </p:nvGrpSpPr>
        <p:grpSpPr>
          <a:xfrm>
            <a:off x="3066772" y="1095375"/>
            <a:ext cx="846000" cy="846000"/>
            <a:chOff x="532399" y="1232101"/>
            <a:chExt cx="846000" cy="846000"/>
          </a:xfrm>
        </p:grpSpPr>
        <p:sp>
          <p:nvSpPr>
            <p:cNvPr id="21" name="Овал 20">
              <a:hlinkClick r:id="" action="ppaction://noaction"/>
              <a:extLst>
                <a:ext uri="{FF2B5EF4-FFF2-40B4-BE49-F238E27FC236}">
                  <a16:creationId xmlns:a16="http://schemas.microsoft.com/office/drawing/2014/main" id="{D82AC8C4-83F6-45A2-8BE7-8EE7557C58E4}"/>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2" name="TextBox 21">
              <a:hlinkClick r:id="rId5" action="ppaction://hlinksldjump"/>
              <a:extLst>
                <a:ext uri="{FF2B5EF4-FFF2-40B4-BE49-F238E27FC236}">
                  <a16:creationId xmlns:a16="http://schemas.microsoft.com/office/drawing/2014/main" id="{7C1E3DD9-D73A-4F88-9024-5286B528043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67</a:t>
              </a:r>
            </a:p>
          </p:txBody>
        </p:sp>
      </p:grpSp>
      <p:grpSp>
        <p:nvGrpSpPr>
          <p:cNvPr id="23" name="Группа 22">
            <a:extLst>
              <a:ext uri="{FF2B5EF4-FFF2-40B4-BE49-F238E27FC236}">
                <a16:creationId xmlns:a16="http://schemas.microsoft.com/office/drawing/2014/main" id="{9CEFE4BB-7339-458A-B357-65ABA717AB62}"/>
              </a:ext>
            </a:extLst>
          </p:cNvPr>
          <p:cNvGrpSpPr/>
          <p:nvPr/>
        </p:nvGrpSpPr>
        <p:grpSpPr>
          <a:xfrm>
            <a:off x="4149001" y="1095375"/>
            <a:ext cx="846000" cy="846000"/>
            <a:chOff x="532399" y="1232101"/>
            <a:chExt cx="846000" cy="846000"/>
          </a:xfrm>
        </p:grpSpPr>
        <p:sp>
          <p:nvSpPr>
            <p:cNvPr id="24" name="Овал 23">
              <a:hlinkClick r:id="" action="ppaction://noaction"/>
              <a:extLst>
                <a:ext uri="{FF2B5EF4-FFF2-40B4-BE49-F238E27FC236}">
                  <a16:creationId xmlns:a16="http://schemas.microsoft.com/office/drawing/2014/main" id="{E03869CE-7744-4EE6-B2F3-4C505097DFDB}"/>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5" name="TextBox 24">
              <a:hlinkClick r:id="rId6" action="ppaction://hlinksldjump"/>
              <a:extLst>
                <a:ext uri="{FF2B5EF4-FFF2-40B4-BE49-F238E27FC236}">
                  <a16:creationId xmlns:a16="http://schemas.microsoft.com/office/drawing/2014/main" id="{68D4156F-A92A-477A-B23E-016DE3480BF0}"/>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68</a:t>
              </a:r>
            </a:p>
          </p:txBody>
        </p:sp>
      </p:grpSp>
      <p:grpSp>
        <p:nvGrpSpPr>
          <p:cNvPr id="26" name="Группа 25">
            <a:extLst>
              <a:ext uri="{FF2B5EF4-FFF2-40B4-BE49-F238E27FC236}">
                <a16:creationId xmlns:a16="http://schemas.microsoft.com/office/drawing/2014/main" id="{5CC9C8D0-7172-4567-BD11-469BD37FBA1A}"/>
              </a:ext>
            </a:extLst>
          </p:cNvPr>
          <p:cNvGrpSpPr/>
          <p:nvPr/>
        </p:nvGrpSpPr>
        <p:grpSpPr>
          <a:xfrm>
            <a:off x="5231230" y="1095375"/>
            <a:ext cx="846000" cy="846000"/>
            <a:chOff x="532399" y="1232101"/>
            <a:chExt cx="846000" cy="846000"/>
          </a:xfrm>
        </p:grpSpPr>
        <p:sp>
          <p:nvSpPr>
            <p:cNvPr id="27" name="Овал 26">
              <a:hlinkClick r:id="" action="ppaction://noaction"/>
              <a:extLst>
                <a:ext uri="{FF2B5EF4-FFF2-40B4-BE49-F238E27FC236}">
                  <a16:creationId xmlns:a16="http://schemas.microsoft.com/office/drawing/2014/main" id="{5709B351-EAE4-43E3-A480-E691B9592A1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28" name="TextBox 27">
              <a:hlinkClick r:id="rId7" action="ppaction://hlinksldjump"/>
              <a:extLst>
                <a:ext uri="{FF2B5EF4-FFF2-40B4-BE49-F238E27FC236}">
                  <a16:creationId xmlns:a16="http://schemas.microsoft.com/office/drawing/2014/main" id="{97912817-1FC4-4A98-8991-8D22E48A9F03}"/>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69</a:t>
              </a:r>
            </a:p>
          </p:txBody>
        </p:sp>
      </p:grpSp>
      <p:grpSp>
        <p:nvGrpSpPr>
          <p:cNvPr id="29" name="Группа 28">
            <a:extLst>
              <a:ext uri="{FF2B5EF4-FFF2-40B4-BE49-F238E27FC236}">
                <a16:creationId xmlns:a16="http://schemas.microsoft.com/office/drawing/2014/main" id="{01F9FDB4-5A77-43C8-A049-327EF68B56B7}"/>
              </a:ext>
            </a:extLst>
          </p:cNvPr>
          <p:cNvGrpSpPr/>
          <p:nvPr/>
        </p:nvGrpSpPr>
        <p:grpSpPr>
          <a:xfrm>
            <a:off x="6313459" y="1095375"/>
            <a:ext cx="846000" cy="846000"/>
            <a:chOff x="532399" y="1232101"/>
            <a:chExt cx="846000" cy="846000"/>
          </a:xfrm>
        </p:grpSpPr>
        <p:sp>
          <p:nvSpPr>
            <p:cNvPr id="30" name="Овал 29">
              <a:hlinkClick r:id="" action="ppaction://noaction"/>
              <a:extLst>
                <a:ext uri="{FF2B5EF4-FFF2-40B4-BE49-F238E27FC236}">
                  <a16:creationId xmlns:a16="http://schemas.microsoft.com/office/drawing/2014/main" id="{040EFED4-1F99-40AD-961D-21621C115E0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1" name="TextBox 30">
              <a:hlinkClick r:id="rId8" action="ppaction://hlinksldjump"/>
              <a:extLst>
                <a:ext uri="{FF2B5EF4-FFF2-40B4-BE49-F238E27FC236}">
                  <a16:creationId xmlns:a16="http://schemas.microsoft.com/office/drawing/2014/main" id="{8B161BE0-52D6-45DE-B622-986D01EE597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70</a:t>
              </a:r>
            </a:p>
          </p:txBody>
        </p:sp>
      </p:grpSp>
      <p:grpSp>
        <p:nvGrpSpPr>
          <p:cNvPr id="32" name="Группа 31">
            <a:extLst>
              <a:ext uri="{FF2B5EF4-FFF2-40B4-BE49-F238E27FC236}">
                <a16:creationId xmlns:a16="http://schemas.microsoft.com/office/drawing/2014/main" id="{C9EC20FF-AC49-49C9-AA7A-F86C5E365200}"/>
              </a:ext>
            </a:extLst>
          </p:cNvPr>
          <p:cNvGrpSpPr/>
          <p:nvPr/>
        </p:nvGrpSpPr>
        <p:grpSpPr>
          <a:xfrm>
            <a:off x="7395686" y="1095375"/>
            <a:ext cx="846000" cy="846000"/>
            <a:chOff x="532399" y="1232101"/>
            <a:chExt cx="846000" cy="846000"/>
          </a:xfrm>
        </p:grpSpPr>
        <p:sp>
          <p:nvSpPr>
            <p:cNvPr id="33" name="Овал 32">
              <a:hlinkClick r:id="" action="ppaction://noaction"/>
              <a:extLst>
                <a:ext uri="{FF2B5EF4-FFF2-40B4-BE49-F238E27FC236}">
                  <a16:creationId xmlns:a16="http://schemas.microsoft.com/office/drawing/2014/main" id="{A7E506C9-4A64-426C-AD5C-3C4C83C8CFF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34" name="TextBox 33">
              <a:hlinkClick r:id="rId9" action="ppaction://hlinksldjump"/>
              <a:extLst>
                <a:ext uri="{FF2B5EF4-FFF2-40B4-BE49-F238E27FC236}">
                  <a16:creationId xmlns:a16="http://schemas.microsoft.com/office/drawing/2014/main" id="{9DF0CF3D-535F-4992-B11D-5C94419BA0F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71</a:t>
              </a:r>
            </a:p>
          </p:txBody>
        </p:sp>
      </p:grpSp>
      <p:grpSp>
        <p:nvGrpSpPr>
          <p:cNvPr id="36" name="Группа 35">
            <a:extLst>
              <a:ext uri="{FF2B5EF4-FFF2-40B4-BE49-F238E27FC236}">
                <a16:creationId xmlns:a16="http://schemas.microsoft.com/office/drawing/2014/main" id="{C438A49B-1D7C-48D4-8823-105003497AB5}"/>
              </a:ext>
            </a:extLst>
          </p:cNvPr>
          <p:cNvGrpSpPr/>
          <p:nvPr/>
        </p:nvGrpSpPr>
        <p:grpSpPr>
          <a:xfrm>
            <a:off x="902314" y="2110459"/>
            <a:ext cx="846000" cy="846000"/>
            <a:chOff x="532399" y="1232101"/>
            <a:chExt cx="846000" cy="846000"/>
          </a:xfrm>
        </p:grpSpPr>
        <p:sp>
          <p:nvSpPr>
            <p:cNvPr id="55" name="Овал 54">
              <a:hlinkClick r:id="" action="ppaction://noaction"/>
              <a:extLst>
                <a:ext uri="{FF2B5EF4-FFF2-40B4-BE49-F238E27FC236}">
                  <a16:creationId xmlns:a16="http://schemas.microsoft.com/office/drawing/2014/main" id="{44FDF915-18E9-465B-8AA7-282E3D61ADA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6" name="TextBox 55">
              <a:hlinkClick r:id="rId10" action="ppaction://hlinksldjump"/>
              <a:extLst>
                <a:ext uri="{FF2B5EF4-FFF2-40B4-BE49-F238E27FC236}">
                  <a16:creationId xmlns:a16="http://schemas.microsoft.com/office/drawing/2014/main" id="{719212EC-8C7E-41DE-B700-837B95E0F8B7}"/>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72</a:t>
              </a:r>
            </a:p>
          </p:txBody>
        </p:sp>
      </p:grpSp>
      <p:grpSp>
        <p:nvGrpSpPr>
          <p:cNvPr id="37" name="Группа 36">
            <a:extLst>
              <a:ext uri="{FF2B5EF4-FFF2-40B4-BE49-F238E27FC236}">
                <a16:creationId xmlns:a16="http://schemas.microsoft.com/office/drawing/2014/main" id="{6B6C2FBB-3A46-4E76-B074-A73C40B00F2A}"/>
              </a:ext>
            </a:extLst>
          </p:cNvPr>
          <p:cNvGrpSpPr/>
          <p:nvPr/>
        </p:nvGrpSpPr>
        <p:grpSpPr>
          <a:xfrm>
            <a:off x="1984543" y="2110459"/>
            <a:ext cx="846000" cy="846000"/>
            <a:chOff x="532399" y="1232101"/>
            <a:chExt cx="846000" cy="846000"/>
          </a:xfrm>
        </p:grpSpPr>
        <p:sp>
          <p:nvSpPr>
            <p:cNvPr id="53" name="Овал 52">
              <a:hlinkClick r:id="" action="ppaction://noaction"/>
              <a:extLst>
                <a:ext uri="{FF2B5EF4-FFF2-40B4-BE49-F238E27FC236}">
                  <a16:creationId xmlns:a16="http://schemas.microsoft.com/office/drawing/2014/main" id="{5210EC73-1EF4-4E08-A02B-83B263ECA6F0}"/>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4" name="TextBox 53">
              <a:hlinkClick r:id="rId11" action="ppaction://hlinksldjump"/>
              <a:extLst>
                <a:ext uri="{FF2B5EF4-FFF2-40B4-BE49-F238E27FC236}">
                  <a16:creationId xmlns:a16="http://schemas.microsoft.com/office/drawing/2014/main" id="{FE8B075A-CFEA-4939-A60D-390C96991C2B}"/>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73</a:t>
              </a:r>
            </a:p>
          </p:txBody>
        </p:sp>
      </p:grpSp>
      <p:grpSp>
        <p:nvGrpSpPr>
          <p:cNvPr id="38" name="Группа 37">
            <a:extLst>
              <a:ext uri="{FF2B5EF4-FFF2-40B4-BE49-F238E27FC236}">
                <a16:creationId xmlns:a16="http://schemas.microsoft.com/office/drawing/2014/main" id="{357104FA-E73B-4FD9-8D80-B2EB5C01264F}"/>
              </a:ext>
            </a:extLst>
          </p:cNvPr>
          <p:cNvGrpSpPr/>
          <p:nvPr/>
        </p:nvGrpSpPr>
        <p:grpSpPr>
          <a:xfrm>
            <a:off x="3066772" y="2110459"/>
            <a:ext cx="846000" cy="846000"/>
            <a:chOff x="532399" y="1232101"/>
            <a:chExt cx="846000" cy="846000"/>
          </a:xfrm>
        </p:grpSpPr>
        <p:sp>
          <p:nvSpPr>
            <p:cNvPr id="51" name="Овал 50">
              <a:hlinkClick r:id="" action="ppaction://noaction"/>
              <a:extLst>
                <a:ext uri="{FF2B5EF4-FFF2-40B4-BE49-F238E27FC236}">
                  <a16:creationId xmlns:a16="http://schemas.microsoft.com/office/drawing/2014/main" id="{FCC7FF06-3947-48F2-ABDB-5EDA1404ABD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2" name="TextBox 51">
              <a:hlinkClick r:id="rId12" action="ppaction://hlinksldjump"/>
              <a:extLst>
                <a:ext uri="{FF2B5EF4-FFF2-40B4-BE49-F238E27FC236}">
                  <a16:creationId xmlns:a16="http://schemas.microsoft.com/office/drawing/2014/main" id="{44D4BE6B-A41C-4EF6-B168-71C91CF87E98}"/>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74</a:t>
              </a:r>
            </a:p>
          </p:txBody>
        </p:sp>
      </p:grpSp>
      <p:grpSp>
        <p:nvGrpSpPr>
          <p:cNvPr id="39" name="Группа 38">
            <a:extLst>
              <a:ext uri="{FF2B5EF4-FFF2-40B4-BE49-F238E27FC236}">
                <a16:creationId xmlns:a16="http://schemas.microsoft.com/office/drawing/2014/main" id="{9C92389E-903F-4430-A76A-158E9BD03783}"/>
              </a:ext>
            </a:extLst>
          </p:cNvPr>
          <p:cNvGrpSpPr/>
          <p:nvPr/>
        </p:nvGrpSpPr>
        <p:grpSpPr>
          <a:xfrm>
            <a:off x="4149001" y="2110459"/>
            <a:ext cx="846000" cy="846000"/>
            <a:chOff x="532399" y="1232101"/>
            <a:chExt cx="846000" cy="846000"/>
          </a:xfrm>
        </p:grpSpPr>
        <p:sp>
          <p:nvSpPr>
            <p:cNvPr id="49" name="Овал 48">
              <a:hlinkClick r:id="" action="ppaction://noaction"/>
              <a:extLst>
                <a:ext uri="{FF2B5EF4-FFF2-40B4-BE49-F238E27FC236}">
                  <a16:creationId xmlns:a16="http://schemas.microsoft.com/office/drawing/2014/main" id="{32F81EDE-DC7B-453F-9C03-8AF027149CF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50" name="TextBox 49">
              <a:hlinkClick r:id="rId13" action="ppaction://hlinksldjump"/>
              <a:extLst>
                <a:ext uri="{FF2B5EF4-FFF2-40B4-BE49-F238E27FC236}">
                  <a16:creationId xmlns:a16="http://schemas.microsoft.com/office/drawing/2014/main" id="{F71D0B56-9083-49DD-956A-10FD504FC24E}"/>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75</a:t>
              </a:r>
            </a:p>
          </p:txBody>
        </p:sp>
      </p:grpSp>
      <p:grpSp>
        <p:nvGrpSpPr>
          <p:cNvPr id="40" name="Группа 39">
            <a:extLst>
              <a:ext uri="{FF2B5EF4-FFF2-40B4-BE49-F238E27FC236}">
                <a16:creationId xmlns:a16="http://schemas.microsoft.com/office/drawing/2014/main" id="{B0890264-44AC-40D4-A7F8-F3435447F963}"/>
              </a:ext>
            </a:extLst>
          </p:cNvPr>
          <p:cNvGrpSpPr/>
          <p:nvPr/>
        </p:nvGrpSpPr>
        <p:grpSpPr>
          <a:xfrm>
            <a:off x="5231230" y="2110459"/>
            <a:ext cx="846000" cy="846000"/>
            <a:chOff x="532399" y="1232101"/>
            <a:chExt cx="846000" cy="846000"/>
          </a:xfrm>
        </p:grpSpPr>
        <p:sp>
          <p:nvSpPr>
            <p:cNvPr id="47" name="Овал 46">
              <a:hlinkClick r:id="" action="ppaction://noaction"/>
              <a:extLst>
                <a:ext uri="{FF2B5EF4-FFF2-40B4-BE49-F238E27FC236}">
                  <a16:creationId xmlns:a16="http://schemas.microsoft.com/office/drawing/2014/main" id="{D9380559-358A-468F-A963-84660162AEEE}"/>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8" name="TextBox 47">
              <a:hlinkClick r:id="rId14" action="ppaction://hlinksldjump"/>
              <a:extLst>
                <a:ext uri="{FF2B5EF4-FFF2-40B4-BE49-F238E27FC236}">
                  <a16:creationId xmlns:a16="http://schemas.microsoft.com/office/drawing/2014/main" id="{4D668BE7-F339-41F8-A6E4-1B63ABF8F0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76</a:t>
              </a:r>
            </a:p>
          </p:txBody>
        </p:sp>
      </p:grpSp>
      <p:grpSp>
        <p:nvGrpSpPr>
          <p:cNvPr id="41" name="Группа 40">
            <a:extLst>
              <a:ext uri="{FF2B5EF4-FFF2-40B4-BE49-F238E27FC236}">
                <a16:creationId xmlns:a16="http://schemas.microsoft.com/office/drawing/2014/main" id="{3BB0850E-6FF5-49E9-AFA7-04108FF8A43A}"/>
              </a:ext>
            </a:extLst>
          </p:cNvPr>
          <p:cNvGrpSpPr/>
          <p:nvPr/>
        </p:nvGrpSpPr>
        <p:grpSpPr>
          <a:xfrm>
            <a:off x="6313459" y="2110459"/>
            <a:ext cx="846000" cy="846000"/>
            <a:chOff x="532399" y="1232101"/>
            <a:chExt cx="846000" cy="846000"/>
          </a:xfrm>
        </p:grpSpPr>
        <p:sp>
          <p:nvSpPr>
            <p:cNvPr id="45" name="Овал 44">
              <a:hlinkClick r:id="" action="ppaction://noaction"/>
              <a:extLst>
                <a:ext uri="{FF2B5EF4-FFF2-40B4-BE49-F238E27FC236}">
                  <a16:creationId xmlns:a16="http://schemas.microsoft.com/office/drawing/2014/main" id="{A31D4498-644E-40B3-8807-EF7561444342}"/>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6" name="TextBox 45">
              <a:hlinkClick r:id="rId15" action="ppaction://hlinksldjump"/>
              <a:extLst>
                <a:ext uri="{FF2B5EF4-FFF2-40B4-BE49-F238E27FC236}">
                  <a16:creationId xmlns:a16="http://schemas.microsoft.com/office/drawing/2014/main" id="{4F89AFE8-5DDB-4F60-A3D7-E8A18C0B0829}"/>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77</a:t>
              </a:r>
            </a:p>
          </p:txBody>
        </p:sp>
      </p:grpSp>
      <p:grpSp>
        <p:nvGrpSpPr>
          <p:cNvPr id="42" name="Группа 41">
            <a:extLst>
              <a:ext uri="{FF2B5EF4-FFF2-40B4-BE49-F238E27FC236}">
                <a16:creationId xmlns:a16="http://schemas.microsoft.com/office/drawing/2014/main" id="{FD8939B1-E736-4295-BC73-5402393A2295}"/>
              </a:ext>
            </a:extLst>
          </p:cNvPr>
          <p:cNvGrpSpPr/>
          <p:nvPr/>
        </p:nvGrpSpPr>
        <p:grpSpPr>
          <a:xfrm>
            <a:off x="7395686" y="2110459"/>
            <a:ext cx="846000" cy="846000"/>
            <a:chOff x="532399" y="1232101"/>
            <a:chExt cx="846000" cy="846000"/>
          </a:xfrm>
        </p:grpSpPr>
        <p:sp>
          <p:nvSpPr>
            <p:cNvPr id="43" name="Овал 42">
              <a:hlinkClick r:id="" action="ppaction://noaction"/>
              <a:extLst>
                <a:ext uri="{FF2B5EF4-FFF2-40B4-BE49-F238E27FC236}">
                  <a16:creationId xmlns:a16="http://schemas.microsoft.com/office/drawing/2014/main" id="{6DD2244E-6D17-4742-B705-9EEB4A6803A9}"/>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44" name="TextBox 43">
              <a:hlinkClick r:id="rId16" action="ppaction://hlinksldjump"/>
              <a:extLst>
                <a:ext uri="{FF2B5EF4-FFF2-40B4-BE49-F238E27FC236}">
                  <a16:creationId xmlns:a16="http://schemas.microsoft.com/office/drawing/2014/main" id="{CB57F7F6-DFF3-4467-AE6D-24C1C126163F}"/>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78</a:t>
              </a:r>
            </a:p>
          </p:txBody>
        </p:sp>
      </p:grpSp>
      <p:grpSp>
        <p:nvGrpSpPr>
          <p:cNvPr id="57" name="Группа 56">
            <a:extLst>
              <a:ext uri="{FF2B5EF4-FFF2-40B4-BE49-F238E27FC236}">
                <a16:creationId xmlns:a16="http://schemas.microsoft.com/office/drawing/2014/main" id="{4AAA3673-3663-45C8-A90E-E8F9F0638853}"/>
              </a:ext>
            </a:extLst>
          </p:cNvPr>
          <p:cNvGrpSpPr/>
          <p:nvPr/>
        </p:nvGrpSpPr>
        <p:grpSpPr>
          <a:xfrm>
            <a:off x="4149001" y="3173774"/>
            <a:ext cx="846000" cy="846000"/>
            <a:chOff x="532399" y="1232101"/>
            <a:chExt cx="846000" cy="846000"/>
          </a:xfrm>
        </p:grpSpPr>
        <p:sp>
          <p:nvSpPr>
            <p:cNvPr id="61" name="Овал 60">
              <a:hlinkClick r:id="" action="ppaction://noaction"/>
              <a:extLst>
                <a:ext uri="{FF2B5EF4-FFF2-40B4-BE49-F238E27FC236}">
                  <a16:creationId xmlns:a16="http://schemas.microsoft.com/office/drawing/2014/main" id="{821CB5BB-3D30-4808-AB83-698FFA0033A6}"/>
                </a:ext>
              </a:extLst>
            </p:cNvPr>
            <p:cNvSpPr/>
            <p:nvPr/>
          </p:nvSpPr>
          <p:spPr>
            <a:xfrm>
              <a:off x="532399" y="1232101"/>
              <a:ext cx="846000" cy="846000"/>
            </a:xfrm>
            <a:prstGeom prst="ellipse">
              <a:avLst/>
            </a:prstGeom>
            <a:solidFill>
              <a:srgbClr val="296ACA"/>
            </a:solidFill>
            <a:ln w="19050" cap="rnd">
              <a:noFill/>
              <a:prstDash val="sysDot"/>
              <a:round/>
            </a:ln>
            <a:effectLst>
              <a:outerShdw blurRad="254000" dist="127000" dir="5400000" sx="96000" sy="96000" algn="t" rotWithShape="0">
                <a:schemeClr val="accent3">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ru-RU" sz="1400" b="1" i="0" u="none" strike="noStrike" kern="1200" cap="none" spc="0" normalizeH="0" baseline="0" noProof="0">
                <a:ln>
                  <a:noFill/>
                </a:ln>
                <a:solidFill>
                  <a:prstClr val="white"/>
                </a:solidFill>
                <a:effectLst/>
                <a:uLnTx/>
                <a:uFillTx/>
                <a:latin typeface="Roboto Slab"/>
                <a:ea typeface="+mn-ea"/>
                <a:cs typeface="+mn-cs"/>
              </a:endParaRPr>
            </a:p>
          </p:txBody>
        </p:sp>
        <p:sp>
          <p:nvSpPr>
            <p:cNvPr id="62" name="TextBox 61">
              <a:hlinkClick r:id="rId17" action="ppaction://hlinksldjump"/>
              <a:extLst>
                <a:ext uri="{FF2B5EF4-FFF2-40B4-BE49-F238E27FC236}">
                  <a16:creationId xmlns:a16="http://schemas.microsoft.com/office/drawing/2014/main" id="{D1BFA37A-5735-43C0-A499-A1179D8B6586}"/>
                </a:ext>
              </a:extLst>
            </p:cNvPr>
            <p:cNvSpPr txBox="1"/>
            <p:nvPr/>
          </p:nvSpPr>
          <p:spPr>
            <a:xfrm>
              <a:off x="532399" y="1401185"/>
              <a:ext cx="846000" cy="52322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Статья</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a:ln>
                    <a:noFill/>
                  </a:ln>
                  <a:solidFill>
                    <a:prstClr val="white"/>
                  </a:solidFill>
                  <a:effectLst/>
                  <a:uLnTx/>
                  <a:uFillTx/>
                  <a:latin typeface="Roboto Slab"/>
                  <a:ea typeface="+mn-ea"/>
                  <a:cs typeface="+mn-cs"/>
                </a:rPr>
                <a:t>79</a:t>
              </a:r>
            </a:p>
          </p:txBody>
        </p:sp>
      </p:grpSp>
      <p:sp>
        <p:nvSpPr>
          <p:cNvPr id="58" name="Скругленный прямоугольник 18">
            <a:hlinkClick r:id="rId18" action="ppaction://hlinksldjump"/>
            <a:extLst>
              <a:ext uri="{FF2B5EF4-FFF2-40B4-BE49-F238E27FC236}">
                <a16:creationId xmlns:a16="http://schemas.microsoft.com/office/drawing/2014/main" id="{E301FA01-6CCD-48FF-B857-E1A8D0B62B96}"/>
              </a:ext>
            </a:extLst>
          </p:cNvPr>
          <p:cNvSpPr/>
          <p:nvPr/>
        </p:nvSpPr>
        <p:spPr>
          <a:xfrm>
            <a:off x="7075564" y="4341300"/>
            <a:ext cx="1678635"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В содержание</a:t>
            </a:r>
          </a:p>
        </p:txBody>
      </p:sp>
    </p:spTree>
    <p:extLst>
      <p:ext uri="{BB962C8B-B14F-4D97-AF65-F5344CB8AC3E}">
        <p14:creationId xmlns:p14="http://schemas.microsoft.com/office/powerpoint/2010/main" val="3895357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546073"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составе Российской Федерации находятся субъекты Российской Федерации:</a:t>
            </a:r>
          </a:p>
          <a:p>
            <a:pPr defTabSz="914377"/>
            <a:endParaRPr lang="ru-RU" sz="1800" dirty="0">
              <a:solidFill>
                <a:prstClr val="black"/>
              </a:solidFill>
            </a:endParaRPr>
          </a:p>
          <a:p>
            <a:pPr marL="365125" defTabSz="914377"/>
            <a:r>
              <a:rPr lang="ru-RU" sz="1800" dirty="0">
                <a:solidFill>
                  <a:prstClr val="black"/>
                </a:solidFill>
              </a:rPr>
              <a:t>Республика Адыгея (Адыгея), Республика Алтай, Республика Башкортостан, Республика Бурятия, Республика Дагестан, Республика Ингушетия, Кабардино-Балкарская Республика, Республика Калмыкия, Карачаево-Черкесская Республика, Республика Карелия, Республика Коми, Республика Крым, Республика Марий Эл, Республика Мордовия, Республика Саха (Якутия), Республика Северная Осетия - Алания, Республика Татарстан (Татарстан), Республика Тыва, Удмуртская Республика, Республика Хакасия, Чеченская Республика, Чувашская Республика – Чувашия;</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3" cy="369332"/>
          </a:xfrm>
          <a:prstGeom prst="rect">
            <a:avLst/>
          </a:prstGeom>
          <a:noFill/>
        </p:spPr>
        <p:txBody>
          <a:bodyPr wrap="none" rtlCol="0">
            <a:spAutoFit/>
          </a:bodyPr>
          <a:lstStyle/>
          <a:p>
            <a:pPr algn="ctr" defTabSz="914377"/>
            <a:r>
              <a:rPr lang="ru-RU" sz="1800" b="1">
                <a:solidFill>
                  <a:srgbClr val="F7F6F4"/>
                </a:solidFill>
                <a:latin typeface="+mj-lt"/>
              </a:rPr>
              <a:t>Статья 65</a:t>
            </a:r>
          </a:p>
        </p:txBody>
      </p:sp>
    </p:spTree>
    <p:extLst>
      <p:ext uri="{BB962C8B-B14F-4D97-AF65-F5344CB8AC3E}">
        <p14:creationId xmlns:p14="http://schemas.microsoft.com/office/powerpoint/2010/main" val="16740503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546073" cy="3046988"/>
          </a:xfrm>
          <a:prstGeom prst="rect">
            <a:avLst/>
          </a:prstGeom>
          <a:noFill/>
        </p:spPr>
        <p:txBody>
          <a:bodyPr wrap="square" lIns="0" tIns="0" rIns="0" bIns="0" rtlCol="0">
            <a:spAutoFit/>
          </a:bodyPr>
          <a:lstStyle/>
          <a:p>
            <a:pPr defTabSz="914377"/>
            <a:r>
              <a:rPr lang="ru-RU" sz="1800">
                <a:solidFill>
                  <a:prstClr val="black"/>
                </a:solidFill>
              </a:rPr>
              <a:t>Амурская область, Архангельская область, Астраханская область, Белгородская область, Брянская область, Владимирская область, Волгоградская область, Вологодская область, Воронежская область, Ивановская область, Иркутская область, Калининградская область, Калужская область, Кемеровская область, Кировская область, Костромская область, Курганская область, Курская область, Ленинградская область, Липецкая область, Магаданская область, Московская область, Мурманская область, Нижегородская область, Новгородская область, Новосибирская область, Омская область, Оренбургская область, Орловская область, Пензенская область, Псковская область, Ростовская область, Рязанская область, Самарская область, Саратовская область, Сахалинская область, </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3" cy="369332"/>
          </a:xfrm>
          <a:prstGeom prst="rect">
            <a:avLst/>
          </a:prstGeom>
          <a:noFill/>
        </p:spPr>
        <p:txBody>
          <a:bodyPr wrap="none" rtlCol="0">
            <a:spAutoFit/>
          </a:bodyPr>
          <a:lstStyle/>
          <a:p>
            <a:pPr algn="ctr" defTabSz="914377"/>
            <a:r>
              <a:rPr lang="ru-RU" sz="1800" b="1">
                <a:solidFill>
                  <a:srgbClr val="F7F6F4"/>
                </a:solidFill>
                <a:latin typeface="+mj-lt"/>
              </a:rPr>
              <a:t>Статья 65</a:t>
            </a:r>
          </a:p>
        </p:txBody>
      </p:sp>
    </p:spTree>
    <p:extLst>
      <p:ext uri="{BB962C8B-B14F-4D97-AF65-F5344CB8AC3E}">
        <p14:creationId xmlns:p14="http://schemas.microsoft.com/office/powerpoint/2010/main" val="21757043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795462"/>
            <a:ext cx="8546073" cy="3877985"/>
          </a:xfrm>
          <a:prstGeom prst="rect">
            <a:avLst/>
          </a:prstGeom>
          <a:noFill/>
        </p:spPr>
        <p:txBody>
          <a:bodyPr wrap="square" lIns="0" tIns="0" rIns="0" bIns="0" rtlCol="0">
            <a:spAutoFit/>
          </a:bodyPr>
          <a:lstStyle/>
          <a:p>
            <a:pPr defTabSz="914377"/>
            <a:r>
              <a:rPr lang="ru-RU" sz="1800">
                <a:solidFill>
                  <a:prstClr val="black"/>
                </a:solidFill>
              </a:rPr>
              <a:t>Свердловская область, Смоленская область, Тамбовская область, Тверская область, Томская область, Тульская область, Тюменская область, Ульяновская область, Челябинская область, Ярославская область;</a:t>
            </a:r>
          </a:p>
          <a:p>
            <a:pPr defTabSz="914377"/>
            <a:endParaRPr lang="ru-RU" sz="1800">
              <a:solidFill>
                <a:prstClr val="black"/>
              </a:solidFill>
            </a:endParaRPr>
          </a:p>
          <a:p>
            <a:pPr defTabSz="914377"/>
            <a:r>
              <a:rPr lang="ru-RU" sz="1800">
                <a:solidFill>
                  <a:prstClr val="black"/>
                </a:solidFill>
              </a:rPr>
              <a:t>Москва, Санкт-Петербург, Севастополь – города федерального значения;</a:t>
            </a:r>
          </a:p>
          <a:p>
            <a:pPr defTabSz="914377"/>
            <a:endParaRPr lang="ru-RU" sz="1800">
              <a:solidFill>
                <a:prstClr val="black"/>
              </a:solidFill>
            </a:endParaRPr>
          </a:p>
          <a:p>
            <a:pPr defTabSz="914377"/>
            <a:r>
              <a:rPr lang="ru-RU" sz="1800">
                <a:solidFill>
                  <a:prstClr val="black"/>
                </a:solidFill>
              </a:rPr>
              <a:t>Еврейская автономная область;</a:t>
            </a:r>
          </a:p>
          <a:p>
            <a:pPr defTabSz="914377"/>
            <a:endParaRPr lang="ru-RU" sz="1800">
              <a:solidFill>
                <a:prstClr val="black"/>
              </a:solidFill>
            </a:endParaRPr>
          </a:p>
          <a:p>
            <a:pPr defTabSz="914377"/>
            <a:r>
              <a:rPr lang="ru-RU" sz="1800">
                <a:solidFill>
                  <a:prstClr val="black"/>
                </a:solidFill>
              </a:rPr>
              <a:t>Ненецкий автономный округ, Ханты-Мансийский автономный округ – Югра, Чукотский автономный округ, Ямало-Ненецкий автономный округ.</a:t>
            </a:r>
          </a:p>
          <a:p>
            <a:pPr defTabSz="914377"/>
            <a:endParaRPr lang="ru-RU" sz="1800">
              <a:solidFill>
                <a:prstClr val="black"/>
              </a:solidFill>
            </a:endParaRPr>
          </a:p>
          <a:p>
            <a:pPr marL="342900" indent="-342900" defTabSz="914377">
              <a:buFont typeface="+mj-lt"/>
              <a:buAutoNum type="arabicPeriod" startAt="2"/>
            </a:pPr>
            <a:r>
              <a:rPr lang="ru-RU" sz="1800">
                <a:solidFill>
                  <a:prstClr val="black"/>
                </a:solidFill>
              </a:rPr>
              <a:t>Принятие в Российскую Федерацию и образование в её составе нового субъекта осуществляются в порядке, установленном федеральным конституционным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4190" y="107151"/>
            <a:ext cx="1335623" cy="369332"/>
          </a:xfrm>
          <a:prstGeom prst="rect">
            <a:avLst/>
          </a:prstGeom>
          <a:noFill/>
        </p:spPr>
        <p:txBody>
          <a:bodyPr wrap="none" rtlCol="0">
            <a:spAutoFit/>
          </a:bodyPr>
          <a:lstStyle/>
          <a:p>
            <a:pPr algn="ctr" defTabSz="914377"/>
            <a:r>
              <a:rPr lang="ru-RU" sz="1800" b="1">
                <a:solidFill>
                  <a:srgbClr val="F7F6F4"/>
                </a:solidFill>
                <a:latin typeface="+mj-lt"/>
              </a:rPr>
              <a:t>Статья 65</a:t>
            </a:r>
          </a:p>
        </p:txBody>
      </p:sp>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4183500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602344" cy="2492990"/>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Статус республики определяется Конституцией Российской Федерации и конституцией республики.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Статус края, области, города федерального значения, автономной области, автономного округа определяется Конституцией Российской Федерации и уставом края, области, города федерального значения, автономной области, автономного округа, принимаемым законодательным (представительным) органом соответствующего субъекта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66</a:t>
            </a:r>
          </a:p>
        </p:txBody>
      </p:sp>
    </p:spTree>
    <p:extLst>
      <p:ext uri="{BB962C8B-B14F-4D97-AF65-F5344CB8AC3E}">
        <p14:creationId xmlns:p14="http://schemas.microsoft.com/office/powerpoint/2010/main" val="47466035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950913"/>
            <a:ext cx="8426450" cy="3323987"/>
          </a:xfrm>
          <a:prstGeom prst="rect">
            <a:avLst/>
          </a:prstGeom>
          <a:noFill/>
        </p:spPr>
        <p:txBody>
          <a:bodyPr wrap="square" lIns="0" tIns="0" rIns="0" bIns="0" rtlCol="0">
            <a:spAutoFit/>
          </a:bodyPr>
          <a:lstStyle/>
          <a:p>
            <a:pPr marL="342900" indent="-342900" defTabSz="914377">
              <a:buFont typeface="+mj-lt"/>
              <a:buAutoNum type="arabicPeriod" startAt="3"/>
            </a:pPr>
            <a:r>
              <a:rPr lang="ru-RU" sz="1800" dirty="0">
                <a:solidFill>
                  <a:prstClr val="black"/>
                </a:solidFill>
              </a:rPr>
              <a:t>По представлению законодательных и исполнительных органов автономной области, автономного округа может быть принят федеральный закон об автономной области, автономном округе.</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Отношения автономных округов, входящих в состав края или области, могут регулироваться федеральным законом и договором между органами государственной власти автономного округа и, соответственно, органами государственной власти края или области.</a:t>
            </a:r>
          </a:p>
          <a:p>
            <a:pPr marL="342900" indent="-342900" defTabSz="914377">
              <a:buFont typeface="+mj-lt"/>
              <a:buAutoNum type="arabicPeriod" startAt="3"/>
            </a:pPr>
            <a:endParaRPr lang="ru-RU" sz="1800" dirty="0">
              <a:solidFill>
                <a:prstClr val="black"/>
              </a:solidFill>
            </a:endParaRPr>
          </a:p>
          <a:p>
            <a:pPr marL="342900" indent="-342900" defTabSz="914377">
              <a:buFont typeface="+mj-lt"/>
              <a:buAutoNum type="arabicPeriod" startAt="3"/>
            </a:pPr>
            <a:r>
              <a:rPr lang="ru-RU" sz="1800" dirty="0">
                <a:solidFill>
                  <a:prstClr val="black"/>
                </a:solidFill>
              </a:rPr>
              <a:t>Статус субъекта Российской Федерации может быть изменён по взаимному согласию Российской Федерации и субъекта Российской Федерации в соответствии с федеральным конституционным законом.</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66</a:t>
            </a:r>
          </a:p>
        </p:txBody>
      </p:sp>
      <p:sp>
        <p:nvSpPr>
          <p:cNvPr id="7" name="Скругленный прямоугольник 18">
            <a:hlinkClick r:id="rId3" action="ppaction://hlinksldjump"/>
            <a:extLst>
              <a:ext uri="{FF2B5EF4-FFF2-40B4-BE49-F238E27FC236}">
                <a16:creationId xmlns:a16="http://schemas.microsoft.com/office/drawing/2014/main" id="{F817FC74-CC44-43EE-8E76-A8F5BA5E206E}"/>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9518450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5" y="1048256"/>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Территория Российской Федерации включает в себя территории её субъектов, внутренние воды и территориальное море, воздушное пространство над ними.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Российская Федерация обладает суверенными правами и осуществляет юрисдикцию на континентальном шельфе и в исключительной экономической зоне Российской Федерации в порядке, определяемом </a:t>
            </a:r>
            <a:r>
              <a:rPr lang="ru-RU" sz="1800" dirty="0">
                <a:solidFill>
                  <a:prstClr val="black"/>
                </a:solidFill>
                <a:hlinkClick r:id="rId3"/>
              </a:rPr>
              <a:t>федеральным законом </a:t>
            </a:r>
            <a:r>
              <a:rPr lang="ru-RU" sz="1800" dirty="0">
                <a:solidFill>
                  <a:prstClr val="black"/>
                </a:solidFill>
              </a:rPr>
              <a:t>и нормами международного права.</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Границы между субъектами Российской Федерации могут быть изменены с их взаимного согласия.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67</a:t>
            </a:r>
          </a:p>
        </p:txBody>
      </p:sp>
      <p:sp>
        <p:nvSpPr>
          <p:cNvPr id="7" name="Скругленный прямоугольник 18">
            <a:hlinkClick r:id="rId4" action="ppaction://hlinksldjump"/>
            <a:extLst>
              <a:ext uri="{FF2B5EF4-FFF2-40B4-BE49-F238E27FC236}">
                <a16:creationId xmlns:a16="http://schemas.microsoft.com/office/drawing/2014/main" id="{3058DF0E-5F4C-4953-A6F5-D5DFACC0105C}"/>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4209113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3046988"/>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Государственным языком Российской Федерации на всей её территории является русский язык.</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Республики вправе устанавливать свои государственные языки. В органах государственной власти, органах местного самоуправления, государственных учреждениях республик они употребляются наряду с государственным языком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Российская Федерация гарантирует всем её народам право на сохранение родного языка, создание условий для его изучения и развития.</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9"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68</a:t>
            </a:r>
          </a:p>
        </p:txBody>
      </p:sp>
      <p:sp>
        <p:nvSpPr>
          <p:cNvPr id="7" name="Скругленный прямоугольник 18">
            <a:hlinkClick r:id="rId3" action="ppaction://hlinksldjump"/>
            <a:extLst>
              <a:ext uri="{FF2B5EF4-FFF2-40B4-BE49-F238E27FC236}">
                <a16:creationId xmlns:a16="http://schemas.microsoft.com/office/drawing/2014/main" id="{933000AB-B224-4207-BDC3-EF0008E5E74C}"/>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321661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88877" y="1779662"/>
            <a:ext cx="8166246" cy="1107996"/>
          </a:xfrm>
          <a:prstGeom prst="rect">
            <a:avLst/>
          </a:prstGeom>
          <a:noFill/>
        </p:spPr>
        <p:txBody>
          <a:bodyPr wrap="square" lIns="0" tIns="0" rIns="0" bIns="0" rtlCol="0">
            <a:spAutoFit/>
          </a:bodyPr>
          <a:lstStyle/>
          <a:p>
            <a:pPr defTabSz="914377"/>
            <a:r>
              <a:rPr lang="ru-RU" sz="1800" dirty="0">
                <a:solidFill>
                  <a:prstClr val="black"/>
                </a:solidFill>
              </a:rPr>
              <a:t>Российская Федерация гарантирует права коренных малочисленных народов в соответствии с общепризнанными принципами и нормами международного права и международными договорами Российской Федерации.</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6"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69</a:t>
            </a:r>
          </a:p>
        </p:txBody>
      </p:sp>
      <p:sp>
        <p:nvSpPr>
          <p:cNvPr id="7" name="Скругленный прямоугольник 18">
            <a:hlinkClick r:id="rId3" action="ppaction://hlinksldjump"/>
            <a:extLst>
              <a:ext uri="{FF2B5EF4-FFF2-40B4-BE49-F238E27FC236}">
                <a16:creationId xmlns:a16="http://schemas.microsoft.com/office/drawing/2014/main" id="{9704D94D-2048-4CFA-9AB5-D5105E41714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299230133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477040"/>
            <a:ext cx="8552995" cy="1938992"/>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Российская Федерация состоит из республик, краёв, областей, городов федерального значения, автономной области, автономных округов – равноправных субъектов Российской Федерации.</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Республика (государство) имеет свою конституцию и законодательство. Край, область, город федерального значения, автономная область, автономный округ имеет свой устав и законодательство.</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68309" y="107151"/>
            <a:ext cx="1207383" cy="369332"/>
          </a:xfrm>
          <a:prstGeom prst="rect">
            <a:avLst/>
          </a:prstGeom>
          <a:noFill/>
        </p:spPr>
        <p:txBody>
          <a:bodyPr wrap="none" rtlCol="0">
            <a:spAutoFit/>
          </a:bodyPr>
          <a:lstStyle/>
          <a:p>
            <a:pPr algn="ctr" defTabSz="914377"/>
            <a:r>
              <a:rPr lang="ru-RU" sz="1800" b="1">
                <a:solidFill>
                  <a:srgbClr val="F7F6F4"/>
                </a:solidFill>
                <a:latin typeface="+mj-lt"/>
              </a:rPr>
              <a:t>Статья 5</a:t>
            </a:r>
          </a:p>
        </p:txBody>
      </p:sp>
      <p:sp>
        <p:nvSpPr>
          <p:cNvPr id="7" name="Скругленный прямоугольник 18">
            <a:hlinkClick r:id="rId3" action="ppaction://hlinksldjump"/>
            <a:extLst>
              <a:ext uri="{FF2B5EF4-FFF2-40B4-BE49-F238E27FC236}">
                <a16:creationId xmlns:a16="http://schemas.microsoft.com/office/drawing/2014/main" id="{EE8FE7E6-6D5E-4150-AF34-645E6914690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7346632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532850" y="1502663"/>
            <a:ext cx="8078299" cy="1661993"/>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Государственные флаг, герб и гимн Российской Федерации, их описание и порядок официального использования устанавливаются </a:t>
            </a:r>
            <a:r>
              <a:rPr lang="ru-RU" sz="1800" dirty="0">
                <a:solidFill>
                  <a:prstClr val="black"/>
                </a:solidFill>
                <a:hlinkClick r:id="rId3"/>
              </a:rPr>
              <a:t>федеральным конституционным законом</a:t>
            </a:r>
            <a:r>
              <a:rPr lang="ru-RU" sz="1800" dirty="0">
                <a:solidFill>
                  <a:prstClr val="black"/>
                </a:solidFill>
              </a:rPr>
              <a:t>.</a:t>
            </a:r>
          </a:p>
          <a:p>
            <a:pPr marL="342900" indent="-342900" defTabSz="914377">
              <a:buFont typeface="+mj-lt"/>
              <a:buAutoNum type="arabicPeriod"/>
            </a:pPr>
            <a:endParaRPr lang="ru-RU" sz="1800" dirty="0">
              <a:solidFill>
                <a:prstClr val="black"/>
              </a:solidFill>
            </a:endParaRPr>
          </a:p>
          <a:p>
            <a:pPr marL="342900" indent="-342900" defTabSz="914377">
              <a:buFont typeface="+mj-lt"/>
              <a:buAutoNum type="arabicPeriod"/>
            </a:pPr>
            <a:r>
              <a:rPr lang="ru-RU" sz="1800" dirty="0">
                <a:solidFill>
                  <a:prstClr val="black"/>
                </a:solidFill>
              </a:rPr>
              <a:t>Столицей Российской Федерации является город Москва. Статус столицы устанавливается </a:t>
            </a:r>
            <a:r>
              <a:rPr lang="ru-RU" sz="1800" dirty="0">
                <a:solidFill>
                  <a:prstClr val="black"/>
                </a:solidFill>
                <a:hlinkClick r:id="rId4"/>
              </a:rPr>
              <a:t>федеральным законом</a:t>
            </a:r>
            <a:r>
              <a:rPr lang="ru-RU" sz="1800" dirty="0">
                <a:solidFill>
                  <a:prstClr val="black"/>
                </a:solidFill>
              </a:rPr>
              <a:t>.</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1785" y="107151"/>
            <a:ext cx="1340432" cy="369332"/>
          </a:xfrm>
          <a:prstGeom prst="rect">
            <a:avLst/>
          </a:prstGeom>
          <a:noFill/>
        </p:spPr>
        <p:txBody>
          <a:bodyPr wrap="none" rtlCol="0">
            <a:spAutoFit/>
          </a:bodyPr>
          <a:lstStyle/>
          <a:p>
            <a:pPr algn="ctr" defTabSz="914377"/>
            <a:r>
              <a:rPr lang="ru-RU" sz="1800" b="1">
                <a:solidFill>
                  <a:srgbClr val="F7F6F4"/>
                </a:solidFill>
                <a:latin typeface="+mj-lt"/>
              </a:rPr>
              <a:t>Статья 70</a:t>
            </a:r>
          </a:p>
        </p:txBody>
      </p:sp>
      <p:sp>
        <p:nvSpPr>
          <p:cNvPr id="7" name="Скругленный прямоугольник 18">
            <a:hlinkClick r:id="rId5" action="ppaction://hlinksldjump"/>
            <a:extLst>
              <a:ext uri="{FF2B5EF4-FFF2-40B4-BE49-F238E27FC236}">
                <a16:creationId xmlns:a16="http://schemas.microsoft.com/office/drawing/2014/main" id="{C13E62CF-F85D-4988-BE75-DA922FEFBEC5}"/>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30228542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574675" y="1239838"/>
            <a:ext cx="8426449" cy="3046988"/>
          </a:xfrm>
          <a:prstGeom prst="rect">
            <a:avLst/>
          </a:prstGeom>
          <a:noFill/>
        </p:spPr>
        <p:txBody>
          <a:bodyPr wrap="square" lIns="0" tIns="0" rIns="0" bIns="0" rtlCol="0">
            <a:spAutoFit/>
          </a:bodyPr>
          <a:lstStyle/>
          <a:p>
            <a:pPr defTabSz="914377"/>
            <a:r>
              <a:rPr lang="ru-RU" sz="1800" dirty="0">
                <a:solidFill>
                  <a:prstClr val="black"/>
                </a:solidFill>
              </a:rPr>
              <a:t>В ведении Российской Федерации находятся:</a:t>
            </a:r>
          </a:p>
          <a:p>
            <a:pPr defTabSz="914377"/>
            <a:endParaRPr lang="ru-RU" sz="1800" dirty="0">
              <a:solidFill>
                <a:prstClr val="black"/>
              </a:solidFill>
            </a:endParaRPr>
          </a:p>
          <a:p>
            <a:pPr defTabSz="914377"/>
            <a:r>
              <a:rPr lang="ru-RU" sz="1800" dirty="0">
                <a:solidFill>
                  <a:prstClr val="black"/>
                </a:solidFill>
              </a:rPr>
              <a:t>а) принятие и изменение Конституции Российской Федерации и федеральных законов, контроль за их соблюдением;</a:t>
            </a:r>
          </a:p>
          <a:p>
            <a:pPr defTabSz="914377"/>
            <a:endParaRPr lang="ru-RU" sz="1800" dirty="0">
              <a:solidFill>
                <a:prstClr val="black"/>
              </a:solidFill>
            </a:endParaRPr>
          </a:p>
          <a:p>
            <a:pPr defTabSz="914377"/>
            <a:r>
              <a:rPr lang="ru-RU" sz="1800" dirty="0">
                <a:solidFill>
                  <a:prstClr val="black"/>
                </a:solidFill>
              </a:rPr>
              <a:t>б) федеративное устройство и территория Российской Федерации;</a:t>
            </a:r>
          </a:p>
          <a:p>
            <a:pPr defTabSz="914377"/>
            <a:endParaRPr lang="ru-RU" sz="1800" dirty="0">
              <a:solidFill>
                <a:prstClr val="black"/>
              </a:solidFill>
            </a:endParaRPr>
          </a:p>
          <a:p>
            <a:pPr defTabSz="914377"/>
            <a:r>
              <a:rPr lang="ru-RU" sz="1800" dirty="0">
                <a:solidFill>
                  <a:prstClr val="black"/>
                </a:solidFill>
              </a:rPr>
              <a:t>в) регулирование и защита прав и свобод человека и гражданина; гражданство в Российской Федерации; регулирование и защита прав национальных меньшинств;</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Tree>
    <p:extLst>
      <p:ext uri="{BB962C8B-B14F-4D97-AF65-F5344CB8AC3E}">
        <p14:creationId xmlns:p14="http://schemas.microsoft.com/office/powerpoint/2010/main" val="130893669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1030949"/>
            <a:ext cx="8426449" cy="3323987"/>
          </a:xfrm>
          <a:prstGeom prst="rect">
            <a:avLst/>
          </a:prstGeom>
          <a:noFill/>
        </p:spPr>
        <p:txBody>
          <a:bodyPr wrap="square" lIns="0" tIns="0" rIns="0" bIns="0" rtlCol="0">
            <a:spAutoFit/>
          </a:bodyPr>
          <a:lstStyle/>
          <a:p>
            <a:pPr defTabSz="914377"/>
            <a:r>
              <a:rPr lang="ru-RU" sz="1800" dirty="0">
                <a:solidFill>
                  <a:prstClr val="black"/>
                </a:solidFill>
              </a:rPr>
              <a:t>г) установление системы федеральных органов законодательной, исполнительной и судебной власти, порядка их организации и деятельности; формирование федеральных органов государственной власти;</a:t>
            </a:r>
          </a:p>
          <a:p>
            <a:pPr defTabSz="914377"/>
            <a:endParaRPr lang="ru-RU" sz="1800" dirty="0">
              <a:solidFill>
                <a:prstClr val="black"/>
              </a:solidFill>
            </a:endParaRPr>
          </a:p>
          <a:p>
            <a:pPr defTabSz="914377"/>
            <a:r>
              <a:rPr lang="ru-RU" sz="1800" dirty="0">
                <a:solidFill>
                  <a:prstClr val="black"/>
                </a:solidFill>
              </a:rPr>
              <a:t>д) федеральная государственная собственность и управление ею;</a:t>
            </a:r>
          </a:p>
          <a:p>
            <a:pPr defTabSz="914377"/>
            <a:endParaRPr lang="ru-RU" sz="1800" dirty="0">
              <a:solidFill>
                <a:prstClr val="black"/>
              </a:solidFill>
            </a:endParaRPr>
          </a:p>
          <a:p>
            <a:pPr defTabSz="914377"/>
            <a:r>
              <a:rPr lang="ru-RU" sz="1800" dirty="0">
                <a:solidFill>
                  <a:prstClr val="black"/>
                </a:solidFill>
              </a:rPr>
              <a:t>е) установление основ федеральной политики и федеральные программы в области государственного, экономического, экологического, социального, культурного и национального развития Российской Федерации;</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Tree>
    <p:extLst>
      <p:ext uri="{BB962C8B-B14F-4D97-AF65-F5344CB8AC3E}">
        <p14:creationId xmlns:p14="http://schemas.microsoft.com/office/powerpoint/2010/main" val="390738289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06902" y="1015081"/>
            <a:ext cx="8426449" cy="3046988"/>
          </a:xfrm>
          <a:prstGeom prst="rect">
            <a:avLst/>
          </a:prstGeom>
          <a:noFill/>
        </p:spPr>
        <p:txBody>
          <a:bodyPr wrap="square" lIns="0" tIns="0" rIns="0" bIns="0" rtlCol="0">
            <a:spAutoFit/>
          </a:bodyPr>
          <a:lstStyle/>
          <a:p>
            <a:pPr defTabSz="914377"/>
            <a:r>
              <a:rPr lang="ru-RU" sz="1800" dirty="0">
                <a:solidFill>
                  <a:prstClr val="black"/>
                </a:solidFill>
              </a:rPr>
              <a:t>ж) установление правовых основ единого рынка; финансовое, валютное, кредитное, таможенное регулирование, денежная эмиссия, основы ценовой политики; федеральные экономические службы, включая федеральные банки;</a:t>
            </a:r>
          </a:p>
          <a:p>
            <a:pPr defTabSz="914377"/>
            <a:endParaRPr lang="ru-RU" sz="1800" dirty="0">
              <a:solidFill>
                <a:prstClr val="black"/>
              </a:solidFill>
            </a:endParaRPr>
          </a:p>
          <a:p>
            <a:pPr defTabSz="914377"/>
            <a:r>
              <a:rPr lang="ru-RU" sz="1800" dirty="0">
                <a:solidFill>
                  <a:prstClr val="black"/>
                </a:solidFill>
              </a:rPr>
              <a:t>з) федеральный бюджет; федеральные налоги и сборы; федеральные фонды регионального развития;</a:t>
            </a:r>
          </a:p>
          <a:p>
            <a:pPr defTabSz="914377"/>
            <a:endParaRPr lang="ru-RU" sz="1800" dirty="0">
              <a:solidFill>
                <a:prstClr val="black"/>
              </a:solidFill>
            </a:endParaRPr>
          </a:p>
          <a:p>
            <a:pPr defTabSz="914377"/>
            <a:r>
              <a:rPr lang="ru-RU" sz="1800" dirty="0">
                <a:solidFill>
                  <a:prstClr val="black"/>
                </a:solidFill>
              </a:rPr>
              <a:t>и) федеральные энергетические системы, ядерная энергетика, расщепляющиеся материалы; федеральные транспорт, пути сообщения, информация и связь; деятельность в космосе;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Tree>
    <p:extLst>
      <p:ext uri="{BB962C8B-B14F-4D97-AF65-F5344CB8AC3E}">
        <p14:creationId xmlns:p14="http://schemas.microsoft.com/office/powerpoint/2010/main" val="39552516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950913"/>
            <a:ext cx="8426449" cy="3046988"/>
          </a:xfrm>
          <a:prstGeom prst="rect">
            <a:avLst/>
          </a:prstGeom>
          <a:noFill/>
        </p:spPr>
        <p:txBody>
          <a:bodyPr wrap="square" lIns="0" tIns="0" rIns="0" bIns="0" rtlCol="0">
            <a:spAutoFit/>
          </a:bodyPr>
          <a:lstStyle/>
          <a:p>
            <a:pPr defTabSz="914377"/>
            <a:r>
              <a:rPr lang="ru-RU" sz="1800" dirty="0">
                <a:solidFill>
                  <a:prstClr val="black"/>
                </a:solidFill>
              </a:rPr>
              <a:t>к) внешняя политика и международные отношения Российской Федерации, международные договоры Российской Федерации; вопросы войны и мира;</a:t>
            </a:r>
          </a:p>
          <a:p>
            <a:pPr defTabSz="914377"/>
            <a:endParaRPr lang="ru-RU" sz="1800" dirty="0">
              <a:solidFill>
                <a:prstClr val="black"/>
              </a:solidFill>
            </a:endParaRPr>
          </a:p>
          <a:p>
            <a:pPr defTabSz="914377"/>
            <a:r>
              <a:rPr lang="ru-RU" sz="1800" dirty="0">
                <a:solidFill>
                  <a:prstClr val="black"/>
                </a:solidFill>
              </a:rPr>
              <a:t>л) внешнеэкономические отношения Российской Федерации;</a:t>
            </a:r>
          </a:p>
          <a:p>
            <a:pPr defTabSz="914377"/>
            <a:endParaRPr lang="ru-RU" sz="1800" dirty="0">
              <a:solidFill>
                <a:prstClr val="black"/>
              </a:solidFill>
            </a:endParaRPr>
          </a:p>
          <a:p>
            <a:pPr defTabSz="914377"/>
            <a:r>
              <a:rPr lang="ru-RU" sz="1800" dirty="0">
                <a:solidFill>
                  <a:prstClr val="black"/>
                </a:solidFill>
              </a:rPr>
              <a:t>м) оборона и безопасность; оборонное производство; определение порядка продажи и покупки оружия, боеприпасов, военной техники и другого военного имущества; производство ядовитых веществ, наркотических средств и порядок их использования;</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Tree>
    <p:extLst>
      <p:ext uri="{BB962C8B-B14F-4D97-AF65-F5344CB8AC3E}">
        <p14:creationId xmlns:p14="http://schemas.microsoft.com/office/powerpoint/2010/main" val="323741721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358776" y="1186755"/>
            <a:ext cx="8426449" cy="2769989"/>
          </a:xfrm>
          <a:prstGeom prst="rect">
            <a:avLst/>
          </a:prstGeom>
          <a:noFill/>
        </p:spPr>
        <p:txBody>
          <a:bodyPr wrap="square" lIns="0" tIns="0" rIns="0" bIns="0" rtlCol="0">
            <a:spAutoFit/>
          </a:bodyPr>
          <a:lstStyle/>
          <a:p>
            <a:pPr defTabSz="914377"/>
            <a:r>
              <a:rPr lang="ru-RU" sz="1800">
                <a:solidFill>
                  <a:prstClr val="black"/>
                </a:solidFill>
              </a:rPr>
              <a:t>н) определение статуса и защита государственной границы, территориального моря, воздушного пространства, исключительной экономической зоны и континентального шельфа Российской Федерации;</a:t>
            </a:r>
          </a:p>
          <a:p>
            <a:pPr defTabSz="914377"/>
            <a:endParaRPr lang="ru-RU" sz="1800">
              <a:solidFill>
                <a:prstClr val="black"/>
              </a:solidFill>
            </a:endParaRPr>
          </a:p>
          <a:p>
            <a:pPr defTabSz="914377"/>
            <a:r>
              <a:rPr lang="ru-RU" sz="1800">
                <a:solidFill>
                  <a:prstClr val="black"/>
                </a:solidFill>
              </a:rPr>
              <a:t>о) судоустройство; прокуратура; уголовное и уголовно-исполнительное законодательство; амнистия и помилование; гражданское законодательство; процессуальное законодательство; правовое регулирование интеллектуальной собственности;</a:t>
            </a:r>
          </a:p>
          <a:p>
            <a:pPr defTabSz="914377"/>
            <a:endParaRPr lang="ru-RU" sz="1800">
              <a:solidFill>
                <a:prstClr val="black"/>
              </a:solidFill>
            </a:endParaRPr>
          </a:p>
          <a:p>
            <a:pPr defTabSz="914377"/>
            <a:r>
              <a:rPr lang="ru-RU" sz="1800">
                <a:solidFill>
                  <a:prstClr val="black"/>
                </a:solidFill>
              </a:rPr>
              <a:t>п) федеральное коллизионное право;</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Tree>
    <p:extLst>
      <p:ext uri="{BB962C8B-B14F-4D97-AF65-F5344CB8AC3E}">
        <p14:creationId xmlns:p14="http://schemas.microsoft.com/office/powerpoint/2010/main" val="73699541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358776" y="1171804"/>
            <a:ext cx="8426449" cy="2492990"/>
          </a:xfrm>
          <a:prstGeom prst="rect">
            <a:avLst/>
          </a:prstGeom>
          <a:noFill/>
        </p:spPr>
        <p:txBody>
          <a:bodyPr wrap="square" lIns="0" tIns="0" rIns="0" bIns="0" rtlCol="0">
            <a:spAutoFit/>
          </a:bodyPr>
          <a:lstStyle/>
          <a:p>
            <a:pPr defTabSz="914377"/>
            <a:endParaRPr lang="ru-RU" sz="1800">
              <a:solidFill>
                <a:prstClr val="black"/>
              </a:solidFill>
            </a:endParaRPr>
          </a:p>
          <a:p>
            <a:pPr defTabSz="914377"/>
            <a:r>
              <a:rPr lang="ru-RU" sz="1800">
                <a:solidFill>
                  <a:prstClr val="black"/>
                </a:solidFill>
              </a:rPr>
              <a:t>р) метеорологическая служба, стандарты, эталоны, метрическая система и исчисление времени; геодезия и картография; наименования географических объектов; официальный статистический и бухгалтерский учёт;</a:t>
            </a:r>
          </a:p>
          <a:p>
            <a:pPr defTabSz="914377"/>
            <a:endParaRPr lang="ru-RU" sz="1800">
              <a:solidFill>
                <a:prstClr val="black"/>
              </a:solidFill>
            </a:endParaRPr>
          </a:p>
          <a:p>
            <a:pPr defTabSz="914377"/>
            <a:r>
              <a:rPr lang="ru-RU" sz="1800">
                <a:solidFill>
                  <a:prstClr val="black"/>
                </a:solidFill>
              </a:rPr>
              <a:t>с) государственные награды и почётные звания Российской Федерации;</a:t>
            </a:r>
          </a:p>
          <a:p>
            <a:pPr defTabSz="914377"/>
            <a:endParaRPr lang="ru-RU" sz="1800">
              <a:solidFill>
                <a:prstClr val="black"/>
              </a:solidFill>
            </a:endParaRPr>
          </a:p>
          <a:p>
            <a:pPr defTabSz="914377"/>
            <a:r>
              <a:rPr lang="ru-RU" sz="1800">
                <a:solidFill>
                  <a:prstClr val="black"/>
                </a:solidFill>
              </a:rPr>
              <a:t>т) федеральная государственная служба.</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16213" y="107151"/>
            <a:ext cx="1311578" cy="369332"/>
          </a:xfrm>
          <a:prstGeom prst="rect">
            <a:avLst/>
          </a:prstGeom>
          <a:noFill/>
        </p:spPr>
        <p:txBody>
          <a:bodyPr wrap="none" rtlCol="0">
            <a:spAutoFit/>
          </a:bodyPr>
          <a:lstStyle/>
          <a:p>
            <a:pPr algn="ctr" defTabSz="914377"/>
            <a:r>
              <a:rPr lang="ru-RU" sz="1800" b="1">
                <a:solidFill>
                  <a:srgbClr val="F7F6F4"/>
                </a:solidFill>
                <a:latin typeface="+mj-lt"/>
              </a:rPr>
              <a:t>Статья 71</a:t>
            </a:r>
          </a:p>
        </p:txBody>
      </p:sp>
      <p:sp>
        <p:nvSpPr>
          <p:cNvPr id="7" name="Скругленный прямоугольник 18">
            <a:hlinkClick r:id="rId3" action="ppaction://hlinksldjump"/>
            <a:extLst>
              <a:ext uri="{FF2B5EF4-FFF2-40B4-BE49-F238E27FC236}">
                <a16:creationId xmlns:a16="http://schemas.microsoft.com/office/drawing/2014/main" id="{4862BCE5-16CB-4640-8A12-B652C5B04EF9}"/>
              </a:ext>
            </a:extLst>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К главе</a:t>
            </a:r>
          </a:p>
        </p:txBody>
      </p:sp>
    </p:spTree>
    <p:extLst>
      <p:ext uri="{BB962C8B-B14F-4D97-AF65-F5344CB8AC3E}">
        <p14:creationId xmlns:p14="http://schemas.microsoft.com/office/powerpoint/2010/main" val="1640981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9" name="TextBox 8">
            <a:extLst>
              <a:ext uri="{FF2B5EF4-FFF2-40B4-BE49-F238E27FC236}">
                <a16:creationId xmlns:a16="http://schemas.microsoft.com/office/drawing/2014/main" id="{7E9283A9-D062-4B58-B45F-C74CEAFF4071}"/>
              </a:ext>
            </a:extLst>
          </p:cNvPr>
          <p:cNvSpPr txBox="1"/>
          <p:nvPr/>
        </p:nvSpPr>
        <p:spPr>
          <a:xfrm>
            <a:off x="437909" y="950913"/>
            <a:ext cx="8347316" cy="3600986"/>
          </a:xfrm>
          <a:prstGeom prst="rect">
            <a:avLst/>
          </a:prstGeom>
          <a:noFill/>
        </p:spPr>
        <p:txBody>
          <a:bodyPr wrap="square" lIns="0" tIns="0" rIns="0" bIns="0" rtlCol="0">
            <a:spAutoFit/>
          </a:bodyPr>
          <a:lstStyle/>
          <a:p>
            <a:pPr marL="342900" indent="-342900" defTabSz="914377">
              <a:buFont typeface="+mj-lt"/>
              <a:buAutoNum type="arabicPeriod"/>
            </a:pPr>
            <a:r>
              <a:rPr lang="ru-RU" sz="1800" dirty="0">
                <a:solidFill>
                  <a:prstClr val="black"/>
                </a:solidFill>
              </a:rPr>
              <a:t>В совместном ведении Российской Федерации и субъектов Российской Федерации находятся:</a:t>
            </a:r>
          </a:p>
          <a:p>
            <a:pPr defTabSz="914377"/>
            <a:endParaRPr lang="ru-RU" sz="1800" dirty="0">
              <a:solidFill>
                <a:prstClr val="black"/>
              </a:solidFill>
            </a:endParaRPr>
          </a:p>
          <a:p>
            <a:pPr marL="363538" defTabSz="914377"/>
            <a:r>
              <a:rPr lang="ru-RU" sz="1800" dirty="0">
                <a:solidFill>
                  <a:prstClr val="black"/>
                </a:solidFill>
              </a:rPr>
              <a:t>а) обеспечение соответствия конституций и законов республик, уставов, законов и иных нормативных правовых актов краёв, областей, городов федерального значения, автономной области, автономных округов Конституции Российской Федерации и федеральным законам;</a:t>
            </a:r>
          </a:p>
          <a:p>
            <a:pPr marL="363538" defTabSz="914377"/>
            <a:endParaRPr lang="ru-RU" sz="1800" dirty="0">
              <a:solidFill>
                <a:prstClr val="black"/>
              </a:solidFill>
            </a:endParaRPr>
          </a:p>
          <a:p>
            <a:pPr marL="363538" defTabSz="914377"/>
            <a:r>
              <a:rPr lang="ru-RU" sz="1800" dirty="0">
                <a:solidFill>
                  <a:prstClr val="black"/>
                </a:solidFill>
              </a:rPr>
              <a:t>б) защита прав и свобод человека и гражданина; защита прав национальных меньшинств; обеспечение законности, правопорядка, общественной безопасности; режим пограничных зон;</a:t>
            </a:r>
          </a:p>
          <a:p>
            <a:pPr defTabSz="914377"/>
            <a:endParaRPr lang="ru-RU" sz="1800" dirty="0">
              <a:solidFill>
                <a:prstClr val="black"/>
              </a:solidFill>
            </a:endParaRP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72</a:t>
            </a:r>
          </a:p>
        </p:txBody>
      </p:sp>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Tree>
    <p:extLst>
      <p:ext uri="{BB962C8B-B14F-4D97-AF65-F5344CB8AC3E}">
        <p14:creationId xmlns:p14="http://schemas.microsoft.com/office/powerpoint/2010/main" val="35361121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37909" y="950913"/>
            <a:ext cx="8347316" cy="3323987"/>
          </a:xfrm>
          <a:prstGeom prst="rect">
            <a:avLst/>
          </a:prstGeom>
          <a:noFill/>
        </p:spPr>
        <p:txBody>
          <a:bodyPr wrap="square" lIns="0" tIns="0" rIns="0" bIns="0" rtlCol="0">
            <a:spAutoFit/>
          </a:bodyPr>
          <a:lstStyle/>
          <a:p>
            <a:pPr defTabSz="914377"/>
            <a:r>
              <a:rPr lang="ru-RU" sz="1800" dirty="0">
                <a:solidFill>
                  <a:prstClr val="black"/>
                </a:solidFill>
              </a:rPr>
              <a:t>г) разграничение государственной собственности;</a:t>
            </a:r>
          </a:p>
          <a:p>
            <a:pPr defTabSz="914377"/>
            <a:endParaRPr lang="ru-RU" sz="1800" dirty="0">
              <a:solidFill>
                <a:prstClr val="black"/>
              </a:solidFill>
            </a:endParaRPr>
          </a:p>
          <a:p>
            <a:pPr defTabSz="914377"/>
            <a:r>
              <a:rPr lang="ru-RU" sz="1800" dirty="0">
                <a:solidFill>
                  <a:prstClr val="black"/>
                </a:solidFill>
              </a:rPr>
              <a:t>д) природопользование; охрана окружающей среды и обеспечение экологической безопасности; особо охраняемые природные территории; охрана памятников истории и культуры;</a:t>
            </a:r>
          </a:p>
          <a:p>
            <a:pPr defTabSz="914377"/>
            <a:endParaRPr lang="ru-RU" sz="1800" dirty="0">
              <a:solidFill>
                <a:prstClr val="black"/>
              </a:solidFill>
            </a:endParaRPr>
          </a:p>
          <a:p>
            <a:pPr defTabSz="914377"/>
            <a:r>
              <a:rPr lang="ru-RU" sz="1800" dirty="0">
                <a:solidFill>
                  <a:prstClr val="black"/>
                </a:solidFill>
              </a:rPr>
              <a:t>е) общие вопросы воспитания, образования, науки, культуры, физической культуры и спорта;</a:t>
            </a:r>
          </a:p>
          <a:p>
            <a:pPr defTabSz="914377"/>
            <a:endParaRPr lang="ru-RU" sz="1800" dirty="0">
              <a:solidFill>
                <a:prstClr val="black"/>
              </a:solidFill>
            </a:endParaRPr>
          </a:p>
          <a:p>
            <a:pPr defTabSz="914377"/>
            <a:r>
              <a:rPr lang="ru-RU" sz="1800" dirty="0">
                <a:solidFill>
                  <a:prstClr val="black"/>
                </a:solidFill>
              </a:rPr>
              <a:t>ж) координация вопросов здравоохранения; защита семьи, материнства, отцовства и детства; социальная защита, включая социальное обеспечение;</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72</a:t>
            </a:r>
          </a:p>
        </p:txBody>
      </p:sp>
    </p:spTree>
    <p:extLst>
      <p:ext uri="{BB962C8B-B14F-4D97-AF65-F5344CB8AC3E}">
        <p14:creationId xmlns:p14="http://schemas.microsoft.com/office/powerpoint/2010/main" val="60265206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7429" y="0"/>
            <a:ext cx="1316571" cy="288000"/>
          </a:xfrm>
          <a:prstGeom prst="rect">
            <a:avLst/>
          </a:prstGeom>
        </p:spPr>
      </p:pic>
      <p:sp>
        <p:nvSpPr>
          <p:cNvPr id="19" name="Скругленный прямоугольник 18">
            <a:hlinkClick r:id="rId3" action="ppaction://hlinksldjump"/>
          </p:cNvPr>
          <p:cNvSpPr/>
          <p:nvPr/>
        </p:nvSpPr>
        <p:spPr>
          <a:xfrm>
            <a:off x="7426712" y="4379320"/>
            <a:ext cx="1358513" cy="405405"/>
          </a:xfrm>
          <a:prstGeom prst="roundRect">
            <a:avLst/>
          </a:prstGeom>
          <a:solidFill>
            <a:srgbClr val="FFC000"/>
          </a:solidFill>
          <a:ln>
            <a:noFill/>
          </a:ln>
          <a:effectLst>
            <a:outerShdw blurRad="127000" dist="63500" dir="5400000" sx="90000" sy="90000" algn="t" rotWithShape="0">
              <a:schemeClr val="tx1">
                <a:lumMod val="75000"/>
                <a:lumOff val="2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80000" tIns="90000" rIns="180000" bIns="90000" rtlCol="0" anchor="ctr">
            <a:spAutoFit/>
          </a:bodyPr>
          <a:lstStyle/>
          <a:p>
            <a:pPr algn="ctr"/>
            <a:r>
              <a:rPr lang="ru-RU" sz="1200">
                <a:solidFill>
                  <a:schemeClr val="tx1">
                    <a:lumMod val="75000"/>
                    <a:lumOff val="25000"/>
                  </a:schemeClr>
                </a:solidFill>
              </a:rPr>
              <a:t>Далее</a:t>
            </a:r>
          </a:p>
        </p:txBody>
      </p:sp>
      <p:sp>
        <p:nvSpPr>
          <p:cNvPr id="9" name="TextBox 8">
            <a:extLst>
              <a:ext uri="{FF2B5EF4-FFF2-40B4-BE49-F238E27FC236}">
                <a16:creationId xmlns:a16="http://schemas.microsoft.com/office/drawing/2014/main" id="{7E9283A9-D062-4B58-B45F-C74CEAFF4071}"/>
              </a:ext>
            </a:extLst>
          </p:cNvPr>
          <p:cNvSpPr txBox="1"/>
          <p:nvPr/>
        </p:nvSpPr>
        <p:spPr>
          <a:xfrm>
            <a:off x="437909" y="950913"/>
            <a:ext cx="8347316" cy="3046988"/>
          </a:xfrm>
          <a:prstGeom prst="rect">
            <a:avLst/>
          </a:prstGeom>
          <a:noFill/>
        </p:spPr>
        <p:txBody>
          <a:bodyPr wrap="square" lIns="0" tIns="0" rIns="0" bIns="0" rtlCol="0">
            <a:spAutoFit/>
          </a:bodyPr>
          <a:lstStyle/>
          <a:p>
            <a:pPr defTabSz="914377"/>
            <a:r>
              <a:rPr lang="ru-RU" sz="1800" dirty="0">
                <a:solidFill>
                  <a:prstClr val="black"/>
                </a:solidFill>
              </a:rPr>
              <a:t>з) осуществление мер по борьбе с катастрофами, стихийными бедствиями, эпидемиями, ликвидация их последствий;</a:t>
            </a:r>
          </a:p>
          <a:p>
            <a:pPr defTabSz="914377"/>
            <a:endParaRPr lang="ru-RU" sz="1800" dirty="0">
              <a:solidFill>
                <a:prstClr val="black"/>
              </a:solidFill>
            </a:endParaRPr>
          </a:p>
          <a:p>
            <a:pPr defTabSz="914377"/>
            <a:r>
              <a:rPr lang="ru-RU" sz="1800" dirty="0">
                <a:solidFill>
                  <a:prstClr val="black"/>
                </a:solidFill>
              </a:rPr>
              <a:t>и) установление общих принципов налогообложения и сборов в Российской Федерации;</a:t>
            </a:r>
          </a:p>
          <a:p>
            <a:pPr defTabSz="914377"/>
            <a:endParaRPr lang="ru-RU" sz="1800" dirty="0">
              <a:solidFill>
                <a:prstClr val="black"/>
              </a:solidFill>
            </a:endParaRPr>
          </a:p>
          <a:p>
            <a:pPr defTabSz="914377"/>
            <a:r>
              <a:rPr lang="ru-RU" sz="1800" dirty="0">
                <a:solidFill>
                  <a:prstClr val="black"/>
                </a:solidFill>
              </a:rPr>
              <a:t>к) административное, административно-процессуальное, трудовое, семейное, жилищное, земельное, водное, лесное законодательство, законодательство о недрах, об охране окружающей среды;</a:t>
            </a:r>
          </a:p>
          <a:p>
            <a:pPr defTabSz="914377"/>
            <a:endParaRPr lang="ru-RU" sz="1800" dirty="0">
              <a:solidFill>
                <a:prstClr val="black"/>
              </a:solidFill>
            </a:endParaRPr>
          </a:p>
          <a:p>
            <a:pPr defTabSz="914377"/>
            <a:r>
              <a:rPr lang="ru-RU" sz="1800" dirty="0">
                <a:solidFill>
                  <a:prstClr val="black"/>
                </a:solidFill>
              </a:rPr>
              <a:t>л) кадры судебных и правоохранительных органов; адвокатура, нотариат;</a:t>
            </a:r>
          </a:p>
        </p:txBody>
      </p:sp>
      <p:sp>
        <p:nvSpPr>
          <p:cNvPr id="12" name="Прямоугольник с двумя скругленными соседними углами 14">
            <a:extLst>
              <a:ext uri="{FF2B5EF4-FFF2-40B4-BE49-F238E27FC236}">
                <a16:creationId xmlns:a16="http://schemas.microsoft.com/office/drawing/2014/main" id="{D811CFFB-EA9F-40AD-86B1-14F72F31F815}"/>
              </a:ext>
            </a:extLst>
          </p:cNvPr>
          <p:cNvSpPr/>
          <p:nvPr/>
        </p:nvSpPr>
        <p:spPr>
          <a:xfrm rot="10800000">
            <a:off x="3132000" y="4499"/>
            <a:ext cx="2880000" cy="730513"/>
          </a:xfrm>
          <a:prstGeom prst="round2SameRect">
            <a:avLst>
              <a:gd name="adj1" fmla="val 50000"/>
              <a:gd name="adj2" fmla="val 0"/>
            </a:avLst>
          </a:prstGeom>
          <a:solidFill>
            <a:srgbClr val="2869C9"/>
          </a:solidFill>
          <a:ln>
            <a:noFill/>
          </a:ln>
          <a:effectLst>
            <a:outerShdw blurRad="127000" dist="127000" dir="5400000" sx="90000" sy="90000" algn="t" rotWithShape="0">
              <a:srgbClr val="0070C0">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a:extLst>
              <a:ext uri="{FF2B5EF4-FFF2-40B4-BE49-F238E27FC236}">
                <a16:creationId xmlns:a16="http://schemas.microsoft.com/office/drawing/2014/main" id="{728A994A-D55C-401A-BDEA-664FD785A1D0}"/>
              </a:ext>
            </a:extLst>
          </p:cNvPr>
          <p:cNvSpPr txBox="1"/>
          <p:nvPr/>
        </p:nvSpPr>
        <p:spPr>
          <a:xfrm>
            <a:off x="3903388" y="107151"/>
            <a:ext cx="1337226" cy="369332"/>
          </a:xfrm>
          <a:prstGeom prst="rect">
            <a:avLst/>
          </a:prstGeom>
          <a:noFill/>
        </p:spPr>
        <p:txBody>
          <a:bodyPr wrap="none" rtlCol="0">
            <a:spAutoFit/>
          </a:bodyPr>
          <a:lstStyle/>
          <a:p>
            <a:pPr algn="ctr" defTabSz="914377"/>
            <a:r>
              <a:rPr lang="ru-RU" sz="1800" b="1">
                <a:solidFill>
                  <a:srgbClr val="F7F6F4"/>
                </a:solidFill>
                <a:latin typeface="+mj-lt"/>
              </a:rPr>
              <a:t>Статья 72</a:t>
            </a:r>
          </a:p>
        </p:txBody>
      </p:sp>
    </p:spTree>
    <p:extLst>
      <p:ext uri="{BB962C8B-B14F-4D97-AF65-F5344CB8AC3E}">
        <p14:creationId xmlns:p14="http://schemas.microsoft.com/office/powerpoint/2010/main" val="90672035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ideouroki_fonts2">
      <a:majorFont>
        <a:latin typeface="Roboto Slab"/>
        <a:ea typeface=""/>
        <a:cs typeface=""/>
      </a:majorFont>
      <a:minorFont>
        <a:latin typeface="Open Sans"/>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ideouroki_fonts2">
      <a:majorFont>
        <a:latin typeface="Roboto Slab"/>
        <a:ea typeface=""/>
        <a:cs typeface=""/>
      </a:majorFont>
      <a:minorFont>
        <a:latin typeface="Open Sans"/>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2258</TotalTime>
  <Words>11465</Words>
  <Application>Microsoft Office PowerPoint</Application>
  <PresentationFormat>Экран (16:9)</PresentationFormat>
  <Paragraphs>1479</Paragraphs>
  <Slides>211</Slides>
  <Notes>3</Notes>
  <HiddenSlides>210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211</vt:i4>
      </vt:variant>
    </vt:vector>
  </HeadingPairs>
  <TitlesOfParts>
    <vt:vector size="217" baseType="lpstr">
      <vt:lpstr>Open Sans</vt:lpstr>
      <vt:lpstr>Arial</vt:lpstr>
      <vt:lpstr>Calibri</vt:lpstr>
      <vt:lpstr>Roboto Slab</vt:lpstr>
      <vt:lpstr>Тема Office</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266</cp:revision>
  <dcterms:created xsi:type="dcterms:W3CDTF">2016-12-06T06:09:16Z</dcterms:created>
  <dcterms:modified xsi:type="dcterms:W3CDTF">2019-12-06T06:38:20Z</dcterms:modified>
</cp:coreProperties>
</file>